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58" r:id="rId4"/>
    <p:sldId id="259" r:id="rId5"/>
    <p:sldId id="260" r:id="rId6"/>
    <p:sldId id="261" r:id="rId7"/>
    <p:sldId id="262" r:id="rId8"/>
    <p:sldId id="263" r:id="rId9"/>
    <p:sldId id="266" r:id="rId10"/>
    <p:sldId id="265"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p:restoredTop sz="94648"/>
  </p:normalViewPr>
  <p:slideViewPr>
    <p:cSldViewPr>
      <p:cViewPr>
        <p:scale>
          <a:sx n="100" d="100"/>
          <a:sy n="100" d="100"/>
        </p:scale>
        <p:origin x="3472" y="14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notesMaster" Target="notesMasters/notesMaster1.xml"/><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D84377-D07D-4A90-9FEB-8D61EAD1DA34}" type="datetimeFigureOut">
              <a:rPr lang="fr-FR" smtClean="0"/>
              <a:t>07/02/2018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EDCDBF-476C-4872-A8C6-C1A400336268}" type="slidenum">
              <a:rPr lang="fr-FR" smtClean="0"/>
              <a:t>‹#›</a:t>
            </a:fld>
            <a:endParaRPr lang="fr-FR"/>
          </a:p>
        </p:txBody>
      </p:sp>
    </p:spTree>
    <p:extLst>
      <p:ext uri="{BB962C8B-B14F-4D97-AF65-F5344CB8AC3E}">
        <p14:creationId xmlns:p14="http://schemas.microsoft.com/office/powerpoint/2010/main" val="1804289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EEDCDBF-476C-4872-A8C6-C1A400336268}" type="slidenum">
              <a:rPr lang="fr-FR" smtClean="0"/>
              <a:t>22</a:t>
            </a:fld>
            <a:endParaRPr lang="fr-FR"/>
          </a:p>
        </p:txBody>
      </p:sp>
    </p:spTree>
    <p:extLst>
      <p:ext uri="{BB962C8B-B14F-4D97-AF65-F5344CB8AC3E}">
        <p14:creationId xmlns:p14="http://schemas.microsoft.com/office/powerpoint/2010/main" val="846930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EEDCDBF-476C-4872-A8C6-C1A400336268}" type="slidenum">
              <a:rPr lang="fr-FR" smtClean="0"/>
              <a:t>23</a:t>
            </a:fld>
            <a:endParaRPr lang="fr-FR"/>
          </a:p>
        </p:txBody>
      </p:sp>
    </p:spTree>
    <p:extLst>
      <p:ext uri="{BB962C8B-B14F-4D97-AF65-F5344CB8AC3E}">
        <p14:creationId xmlns:p14="http://schemas.microsoft.com/office/powerpoint/2010/main" val="1681692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EEDCDBF-476C-4872-A8C6-C1A400336268}" type="slidenum">
              <a:rPr lang="fr-FR" smtClean="0"/>
              <a:t>24</a:t>
            </a:fld>
            <a:endParaRPr lang="fr-FR"/>
          </a:p>
        </p:txBody>
      </p:sp>
    </p:spTree>
    <p:extLst>
      <p:ext uri="{BB962C8B-B14F-4D97-AF65-F5344CB8AC3E}">
        <p14:creationId xmlns:p14="http://schemas.microsoft.com/office/powerpoint/2010/main" val="17146369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EEDCDBF-476C-4872-A8C6-C1A400336268}" type="slidenum">
              <a:rPr lang="fr-FR" smtClean="0"/>
              <a:t>25</a:t>
            </a:fld>
            <a:endParaRPr lang="fr-FR"/>
          </a:p>
        </p:txBody>
      </p:sp>
    </p:spTree>
    <p:extLst>
      <p:ext uri="{BB962C8B-B14F-4D97-AF65-F5344CB8AC3E}">
        <p14:creationId xmlns:p14="http://schemas.microsoft.com/office/powerpoint/2010/main" val="1957747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EEDCDBF-476C-4872-A8C6-C1A400336268}" type="slidenum">
              <a:rPr lang="fr-FR" smtClean="0"/>
              <a:t>26</a:t>
            </a:fld>
            <a:endParaRPr lang="fr-FR"/>
          </a:p>
        </p:txBody>
      </p:sp>
    </p:spTree>
    <p:extLst>
      <p:ext uri="{BB962C8B-B14F-4D97-AF65-F5344CB8AC3E}">
        <p14:creationId xmlns:p14="http://schemas.microsoft.com/office/powerpoint/2010/main" val="4242383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EEDCDBF-476C-4872-A8C6-C1A400336268}" type="slidenum">
              <a:rPr lang="fr-FR" smtClean="0"/>
              <a:t>27</a:t>
            </a:fld>
            <a:endParaRPr lang="fr-FR"/>
          </a:p>
        </p:txBody>
      </p:sp>
    </p:spTree>
    <p:extLst>
      <p:ext uri="{BB962C8B-B14F-4D97-AF65-F5344CB8AC3E}">
        <p14:creationId xmlns:p14="http://schemas.microsoft.com/office/powerpoint/2010/main" val="7198853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EEDCDBF-476C-4872-A8C6-C1A400336268}" type="slidenum">
              <a:rPr lang="fr-FR" smtClean="0"/>
              <a:t>28</a:t>
            </a:fld>
            <a:endParaRPr lang="fr-FR"/>
          </a:p>
        </p:txBody>
      </p:sp>
    </p:spTree>
    <p:extLst>
      <p:ext uri="{BB962C8B-B14F-4D97-AF65-F5344CB8AC3E}">
        <p14:creationId xmlns:p14="http://schemas.microsoft.com/office/powerpoint/2010/main" val="16497604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EEDCDBF-476C-4872-A8C6-C1A400336268}" type="slidenum">
              <a:rPr lang="fr-FR" smtClean="0"/>
              <a:t>29</a:t>
            </a:fld>
            <a:endParaRPr lang="fr-FR"/>
          </a:p>
        </p:txBody>
      </p:sp>
    </p:spTree>
    <p:extLst>
      <p:ext uri="{BB962C8B-B14F-4D97-AF65-F5344CB8AC3E}">
        <p14:creationId xmlns:p14="http://schemas.microsoft.com/office/powerpoint/2010/main" val="5965166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CBDD565-2C17-436A-A4C1-9B9F74E1CC0D}" type="datetimeFigureOut">
              <a:rPr lang="fr-FR" smtClean="0"/>
              <a:t>07/02/2018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AF40F50-A064-4E77-9462-2A36B6BB5F43}" type="slidenum">
              <a:rPr lang="fr-FR" smtClean="0"/>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CBDD565-2C17-436A-A4C1-9B9F74E1CC0D}" type="datetimeFigureOut">
              <a:rPr lang="fr-FR" smtClean="0"/>
              <a:t>07/02/2018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AF40F50-A064-4E77-9462-2A36B6BB5F43}"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CBDD565-2C17-436A-A4C1-9B9F74E1CC0D}" type="datetimeFigureOut">
              <a:rPr lang="fr-FR" smtClean="0"/>
              <a:t>07/02/2018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AF40F50-A064-4E77-9462-2A36B6BB5F43}"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CBDD565-2C17-436A-A4C1-9B9F74E1CC0D}" type="datetimeFigureOut">
              <a:rPr lang="fr-FR" smtClean="0"/>
              <a:t>07/02/2018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AF40F50-A064-4E77-9462-2A36B6BB5F43}"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CBDD565-2C17-436A-A4C1-9B9F74E1CC0D}" type="datetimeFigureOut">
              <a:rPr lang="fr-FR" smtClean="0"/>
              <a:t>07/02/2018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AF40F50-A064-4E77-9462-2A36B6BB5F43}" type="slidenum">
              <a:rPr lang="fr-FR" smtClean="0"/>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CBDD565-2C17-436A-A4C1-9B9F74E1CC0D}" type="datetimeFigureOut">
              <a:rPr lang="fr-FR" smtClean="0"/>
              <a:t>07/02/2018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AF40F50-A064-4E77-9462-2A36B6BB5F43}"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CBDD565-2C17-436A-A4C1-9B9F74E1CC0D}" type="datetimeFigureOut">
              <a:rPr lang="fr-FR" smtClean="0"/>
              <a:t>07/02/2018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AF40F50-A064-4E77-9462-2A36B6BB5F43}"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CBDD565-2C17-436A-A4C1-9B9F74E1CC0D}" type="datetimeFigureOut">
              <a:rPr lang="fr-FR" smtClean="0"/>
              <a:t>07/02/2018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AF40F50-A064-4E77-9462-2A36B6BB5F43}"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CBDD565-2C17-436A-A4C1-9B9F74E1CC0D}" type="datetimeFigureOut">
              <a:rPr lang="fr-FR" smtClean="0"/>
              <a:t>07/02/2018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AF40F50-A064-4E77-9462-2A36B6BB5F43}"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CBDD565-2C17-436A-A4C1-9B9F74E1CC0D}" type="datetimeFigureOut">
              <a:rPr lang="fr-FR" smtClean="0"/>
              <a:t>07/02/2018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AF40F50-A064-4E77-9462-2A36B6BB5F43}" type="slidenum">
              <a:rPr lang="fr-FR" smtClean="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CBDD565-2C17-436A-A4C1-9B9F74E1CC0D}" type="datetimeFigureOut">
              <a:rPr lang="fr-FR" smtClean="0"/>
              <a:t>07/02/2018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AF40F50-A064-4E77-9462-2A36B6BB5F43}" type="slidenum">
              <a:rPr lang="fr-FR" smtClean="0"/>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BDD565-2C17-436A-A4C1-9B9F74E1CC0D}" type="datetimeFigureOut">
              <a:rPr lang="fr-FR" smtClean="0"/>
              <a:t>07/02/2018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F40F50-A064-4E77-9462-2A36B6BB5F43}" type="slidenum">
              <a:rPr lang="fr-FR" smtClean="0"/>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3320" y="1264078"/>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1" y="1988840"/>
            <a:ext cx="9144000" cy="4116685"/>
          </a:xfrm>
        </p:spPr>
        <p:txBody>
          <a:bodyPr>
            <a:normAutofit fontScale="77500" lnSpcReduction="20000"/>
          </a:bodyPr>
          <a:lstStyle/>
          <a:p>
            <a:pPr algn="l"/>
            <a:r>
              <a:rPr lang="fr-FR" b="1" dirty="0" smtClean="0">
                <a:solidFill>
                  <a:srgbClr val="FF0000"/>
                </a:solidFill>
              </a:rPr>
              <a:t>I. La foi d’Abraham (</a:t>
            </a:r>
            <a:r>
              <a:rPr lang="fr-FR" b="1" dirty="0" err="1" smtClean="0">
                <a:solidFill>
                  <a:srgbClr val="FF0000"/>
                </a:solidFill>
              </a:rPr>
              <a:t>Gn</a:t>
            </a:r>
            <a:r>
              <a:rPr lang="fr-FR" b="1" dirty="0" smtClean="0">
                <a:solidFill>
                  <a:srgbClr val="FF0000"/>
                </a:solidFill>
              </a:rPr>
              <a:t> 22) :</a:t>
            </a:r>
          </a:p>
          <a:p>
            <a:pPr algn="l"/>
            <a:r>
              <a:rPr lang="fr-FR" dirty="0">
                <a:solidFill>
                  <a:schemeClr val="tx1"/>
                </a:solidFill>
              </a:rPr>
              <a:t>	</a:t>
            </a:r>
            <a:r>
              <a:rPr lang="fr-FR" sz="2200" dirty="0" smtClean="0">
                <a:solidFill>
                  <a:schemeClr val="tx1"/>
                </a:solidFill>
              </a:rPr>
              <a:t>1. Etapes</a:t>
            </a:r>
          </a:p>
          <a:p>
            <a:pPr algn="l"/>
            <a:r>
              <a:rPr lang="fr-FR" sz="2200" dirty="0">
                <a:solidFill>
                  <a:schemeClr val="tx1"/>
                </a:solidFill>
              </a:rPr>
              <a:t>	</a:t>
            </a:r>
            <a:r>
              <a:rPr lang="fr-FR" sz="2200" dirty="0" smtClean="0">
                <a:solidFill>
                  <a:schemeClr val="tx1"/>
                </a:solidFill>
              </a:rPr>
              <a:t>2. Conséquences de l’attitude d’Abraham</a:t>
            </a:r>
          </a:p>
          <a:p>
            <a:pPr algn="l"/>
            <a:r>
              <a:rPr lang="fr-FR" b="1" dirty="0" smtClean="0">
                <a:solidFill>
                  <a:srgbClr val="FF0000"/>
                </a:solidFill>
              </a:rPr>
              <a:t>II. La fidélité de Dieu dans son Alliance :</a:t>
            </a:r>
          </a:p>
          <a:p>
            <a:pPr algn="l"/>
            <a:r>
              <a:rPr lang="fr-FR" dirty="0">
                <a:solidFill>
                  <a:schemeClr val="tx1"/>
                </a:solidFill>
              </a:rPr>
              <a:t> </a:t>
            </a:r>
            <a:r>
              <a:rPr lang="fr-FR" dirty="0" smtClean="0">
                <a:solidFill>
                  <a:schemeClr val="tx1"/>
                </a:solidFill>
              </a:rPr>
              <a:t>     </a:t>
            </a:r>
            <a:r>
              <a:rPr lang="fr-FR" b="1" dirty="0" smtClean="0">
                <a:solidFill>
                  <a:srgbClr val="FF0000"/>
                </a:solidFill>
              </a:rPr>
              <a:t>A. Alliance :</a:t>
            </a:r>
          </a:p>
          <a:p>
            <a:pPr algn="l"/>
            <a:r>
              <a:rPr lang="fr-FR" dirty="0">
                <a:solidFill>
                  <a:schemeClr val="tx1"/>
                </a:solidFill>
              </a:rPr>
              <a:t>	</a:t>
            </a:r>
            <a:r>
              <a:rPr lang="fr-FR" sz="3000" dirty="0" smtClean="0">
                <a:solidFill>
                  <a:schemeClr val="tx1"/>
                </a:solidFill>
              </a:rPr>
              <a:t>1</a:t>
            </a:r>
            <a:r>
              <a:rPr lang="fr-FR" sz="2200" dirty="0" smtClean="0">
                <a:solidFill>
                  <a:schemeClr val="tx1"/>
                </a:solidFill>
              </a:rPr>
              <a:t>. Caractéristiques</a:t>
            </a:r>
          </a:p>
          <a:p>
            <a:pPr algn="l"/>
            <a:r>
              <a:rPr lang="fr-FR" sz="2200" dirty="0">
                <a:solidFill>
                  <a:schemeClr val="tx1"/>
                </a:solidFill>
              </a:rPr>
              <a:t>	</a:t>
            </a:r>
            <a:r>
              <a:rPr lang="fr-FR" sz="2200" dirty="0" smtClean="0">
                <a:solidFill>
                  <a:schemeClr val="tx1"/>
                </a:solidFill>
              </a:rPr>
              <a:t>2. Catégories d’alliance</a:t>
            </a:r>
          </a:p>
          <a:p>
            <a:pPr algn="l"/>
            <a:r>
              <a:rPr lang="fr-FR" sz="2200" dirty="0">
                <a:solidFill>
                  <a:schemeClr val="tx1"/>
                </a:solidFill>
              </a:rPr>
              <a:t>	</a:t>
            </a:r>
            <a:r>
              <a:rPr lang="fr-FR" sz="2200" dirty="0" smtClean="0">
                <a:solidFill>
                  <a:schemeClr val="tx1"/>
                </a:solidFill>
              </a:rPr>
              <a:t>3. Types d’alliance</a:t>
            </a:r>
          </a:p>
          <a:p>
            <a:pPr algn="l"/>
            <a:r>
              <a:rPr lang="fr-FR" b="1" dirty="0">
                <a:solidFill>
                  <a:srgbClr val="FF0000"/>
                </a:solidFill>
              </a:rPr>
              <a:t> </a:t>
            </a:r>
            <a:r>
              <a:rPr lang="fr-FR" b="1" dirty="0" smtClean="0">
                <a:solidFill>
                  <a:srgbClr val="FF0000"/>
                </a:solidFill>
              </a:rPr>
              <a:t>     B. L’Alliance de Dieu à Abraham et ses conséquences :</a:t>
            </a:r>
          </a:p>
          <a:p>
            <a:pPr algn="l"/>
            <a:r>
              <a:rPr lang="fr-FR" dirty="0">
                <a:solidFill>
                  <a:schemeClr val="tx1"/>
                </a:solidFill>
              </a:rPr>
              <a:t>	</a:t>
            </a:r>
            <a:r>
              <a:rPr lang="fr-FR" dirty="0" smtClean="0">
                <a:solidFill>
                  <a:schemeClr val="tx1"/>
                </a:solidFill>
              </a:rPr>
              <a:t>1</a:t>
            </a:r>
            <a:r>
              <a:rPr lang="fr-FR" sz="2200" dirty="0" smtClean="0">
                <a:solidFill>
                  <a:schemeClr val="tx1"/>
                </a:solidFill>
              </a:rPr>
              <a:t>. Les promesses</a:t>
            </a:r>
          </a:p>
          <a:p>
            <a:pPr algn="l"/>
            <a:r>
              <a:rPr lang="fr-FR" sz="2200" dirty="0">
                <a:solidFill>
                  <a:schemeClr val="tx1"/>
                </a:solidFill>
              </a:rPr>
              <a:t>	</a:t>
            </a:r>
            <a:r>
              <a:rPr lang="fr-FR" sz="2200" dirty="0" smtClean="0">
                <a:solidFill>
                  <a:schemeClr val="tx1"/>
                </a:solidFill>
              </a:rPr>
              <a:t>2. Alliance perpétuelle</a:t>
            </a:r>
          </a:p>
          <a:p>
            <a:pPr algn="l"/>
            <a:r>
              <a:rPr lang="fr-FR" sz="2200" dirty="0">
                <a:solidFill>
                  <a:schemeClr val="tx1"/>
                </a:solidFill>
              </a:rPr>
              <a:t>	</a:t>
            </a:r>
            <a:r>
              <a:rPr lang="fr-FR" sz="2200" dirty="0" smtClean="0">
                <a:solidFill>
                  <a:schemeClr val="tx1"/>
                </a:solidFill>
              </a:rPr>
              <a:t>3. Types de bénédiction</a:t>
            </a:r>
          </a:p>
        </p:txBody>
      </p:sp>
      <p:pic>
        <p:nvPicPr>
          <p:cNvPr id="4"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5618" y="4428"/>
            <a:ext cx="5592763"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5328592"/>
          </a:xfrm>
        </p:spPr>
        <p:txBody>
          <a:bodyPr>
            <a:normAutofit fontScale="92500" lnSpcReduction="10000"/>
          </a:bodyPr>
          <a:lstStyle/>
          <a:p>
            <a:pPr algn="l"/>
            <a:r>
              <a:rPr lang="fr-FR" b="1" dirty="0" smtClean="0">
                <a:solidFill>
                  <a:srgbClr val="FF0000"/>
                </a:solidFill>
              </a:rPr>
              <a:t>II. La fidélité de Dieu dans son Alliance :</a:t>
            </a:r>
          </a:p>
          <a:p>
            <a:pPr algn="l"/>
            <a:r>
              <a:rPr lang="fr-FR" dirty="0" smtClean="0">
                <a:solidFill>
                  <a:schemeClr val="tx1"/>
                </a:solidFill>
              </a:rPr>
              <a:t>      </a:t>
            </a:r>
            <a:r>
              <a:rPr lang="fr-FR" b="1" dirty="0" smtClean="0">
                <a:solidFill>
                  <a:srgbClr val="FF0000"/>
                </a:solidFill>
              </a:rPr>
              <a:t>A. Alliance :</a:t>
            </a:r>
          </a:p>
          <a:p>
            <a:pPr lvl="0" algn="l"/>
            <a:r>
              <a:rPr lang="fr-FR" b="1" dirty="0" smtClean="0">
                <a:solidFill>
                  <a:schemeClr val="tx1"/>
                </a:solidFill>
              </a:rPr>
              <a:t>	</a:t>
            </a:r>
            <a:r>
              <a:rPr lang="fr-FR" b="1" dirty="0">
                <a:solidFill>
                  <a:srgbClr val="FF0000"/>
                </a:solidFill>
              </a:rPr>
              <a:t>3</a:t>
            </a:r>
            <a:r>
              <a:rPr lang="fr-FR" b="1" dirty="0" smtClean="0">
                <a:solidFill>
                  <a:srgbClr val="FF0000"/>
                </a:solidFill>
              </a:rPr>
              <a:t>. Types</a:t>
            </a:r>
            <a:r>
              <a:rPr lang="fr-FR" b="1" dirty="0">
                <a:solidFill>
                  <a:srgbClr val="FF0000"/>
                </a:solidFill>
              </a:rPr>
              <a:t> d’alliances :</a:t>
            </a:r>
            <a:endParaRPr lang="fr-FR" dirty="0">
              <a:solidFill>
                <a:srgbClr val="FF0000"/>
              </a:solidFill>
            </a:endParaRPr>
          </a:p>
          <a:p>
            <a:pPr marL="1885950" lvl="3" indent="-514350" algn="l">
              <a:buFont typeface="+mj-lt"/>
              <a:buAutoNum type="alphaLcParenR"/>
            </a:pPr>
            <a:r>
              <a:rPr lang="fr-FR" sz="3200" b="1" dirty="0">
                <a:solidFill>
                  <a:schemeClr val="tx1"/>
                </a:solidFill>
              </a:rPr>
              <a:t>concession royale : </a:t>
            </a:r>
            <a:r>
              <a:rPr lang="fr-FR" sz="3200" dirty="0">
                <a:solidFill>
                  <a:schemeClr val="tx1"/>
                </a:solidFill>
              </a:rPr>
              <a:t>bénéfice accordé par un roi à un sujet fidèle, en récompense d’un acte exceptionnel. Cette alliance est normalement perpétuelle et inconditionnelle. Dans certains cas, les descendants du bénéficiaire initial ne sont admis à en profiter que s’ils imitent la fidélité de leur ancêtre (cf. 1S 8, 14 + 1S 22, 7 + 1S 27, 6 +  Est 8, 1),</a:t>
            </a:r>
          </a:p>
          <a:p>
            <a:pPr marL="571500" indent="-571500" algn="l"/>
            <a:endParaRPr lang="fr-FR" b="1" dirty="0" smtClean="0">
              <a:solidFill>
                <a:srgbClr val="FF0000"/>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5040560"/>
          </a:xfrm>
        </p:spPr>
        <p:txBody>
          <a:bodyPr>
            <a:normAutofit fontScale="85000" lnSpcReduction="10000"/>
          </a:bodyPr>
          <a:lstStyle/>
          <a:p>
            <a:pPr algn="l"/>
            <a:r>
              <a:rPr lang="fr-FR" b="1" dirty="0" smtClean="0">
                <a:solidFill>
                  <a:srgbClr val="FF0000"/>
                </a:solidFill>
              </a:rPr>
              <a:t>II. La fidélité de Dieu dans son Alliance :</a:t>
            </a:r>
          </a:p>
          <a:p>
            <a:pPr algn="l"/>
            <a:r>
              <a:rPr lang="fr-FR" dirty="0" smtClean="0">
                <a:solidFill>
                  <a:schemeClr val="tx1"/>
                </a:solidFill>
              </a:rPr>
              <a:t>      </a:t>
            </a:r>
            <a:r>
              <a:rPr lang="fr-FR" b="1" dirty="0" smtClean="0">
                <a:solidFill>
                  <a:srgbClr val="FF0000"/>
                </a:solidFill>
              </a:rPr>
              <a:t>A. Alliance :</a:t>
            </a:r>
          </a:p>
          <a:p>
            <a:pPr lvl="0" algn="l"/>
            <a:r>
              <a:rPr lang="fr-FR" b="1" dirty="0" smtClean="0">
                <a:solidFill>
                  <a:schemeClr val="tx1"/>
                </a:solidFill>
              </a:rPr>
              <a:t>	</a:t>
            </a:r>
            <a:r>
              <a:rPr lang="fr-FR" b="1" dirty="0">
                <a:solidFill>
                  <a:srgbClr val="FF0000"/>
                </a:solidFill>
              </a:rPr>
              <a:t>3</a:t>
            </a:r>
            <a:r>
              <a:rPr lang="fr-FR" b="1" dirty="0" smtClean="0">
                <a:solidFill>
                  <a:srgbClr val="FF0000"/>
                </a:solidFill>
              </a:rPr>
              <a:t>. </a:t>
            </a:r>
            <a:r>
              <a:rPr lang="fr-FR" b="1" dirty="0">
                <a:solidFill>
                  <a:srgbClr val="FF0000"/>
                </a:solidFill>
              </a:rPr>
              <a:t>types d’alliances :</a:t>
            </a:r>
            <a:endParaRPr lang="fr-FR" dirty="0">
              <a:solidFill>
                <a:srgbClr val="FF0000"/>
              </a:solidFill>
            </a:endParaRPr>
          </a:p>
          <a:p>
            <a:pPr marL="1885950" lvl="3" indent="-514350" algn="l">
              <a:buFont typeface="+mj-lt"/>
              <a:buAutoNum type="alphaLcParenR"/>
            </a:pPr>
            <a:r>
              <a:rPr lang="fr-FR" sz="3200" b="1" dirty="0" smtClean="0">
                <a:solidFill>
                  <a:schemeClr val="tx1"/>
                </a:solidFill>
              </a:rPr>
              <a:t>concession royale,</a:t>
            </a:r>
          </a:p>
          <a:p>
            <a:pPr marL="1885950" lvl="3" indent="-514350" algn="l">
              <a:buFont typeface="+mj-lt"/>
              <a:buAutoNum type="alphaLcParenR"/>
            </a:pPr>
            <a:r>
              <a:rPr lang="fr-FR" sz="3200" b="1" dirty="0" smtClean="0">
                <a:solidFill>
                  <a:schemeClr val="tx1"/>
                </a:solidFill>
              </a:rPr>
              <a:t>pacte </a:t>
            </a:r>
            <a:r>
              <a:rPr lang="fr-FR" sz="3200" b="1" dirty="0">
                <a:solidFill>
                  <a:schemeClr val="tx1"/>
                </a:solidFill>
              </a:rPr>
              <a:t>de vassalité : </a:t>
            </a:r>
            <a:r>
              <a:rPr lang="fr-FR" sz="3200" dirty="0">
                <a:solidFill>
                  <a:schemeClr val="tx1"/>
                </a:solidFill>
              </a:rPr>
              <a:t>celui qui a le pouvoir revendique une souveraineté absolue et promet sa protection à son vassal. En échange, il exige, de son sujet, une fidélité exclusive et indéfectible. Le vassal appelle son suzerain « seigneur » (« maître ») ou « père », se considérant comme son « serviteur » ou son « fils » (cf. Jos 9, 6 et 8 + </a:t>
            </a:r>
            <a:r>
              <a:rPr lang="fr-FR" sz="3200" dirty="0" err="1">
                <a:solidFill>
                  <a:schemeClr val="tx1"/>
                </a:solidFill>
              </a:rPr>
              <a:t>Ezech</a:t>
            </a:r>
            <a:r>
              <a:rPr lang="fr-FR" sz="3200" dirty="0">
                <a:solidFill>
                  <a:schemeClr val="tx1"/>
                </a:solidFill>
              </a:rPr>
              <a:t>. 17, 13-18 + Os 12, 1),</a:t>
            </a:r>
          </a:p>
          <a:p>
            <a:pPr marL="571500" indent="-571500" algn="l"/>
            <a:endParaRPr lang="fr-FR" b="1" dirty="0" smtClean="0">
              <a:solidFill>
                <a:srgbClr val="FF0000"/>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5112568"/>
          </a:xfrm>
        </p:spPr>
        <p:txBody>
          <a:bodyPr>
            <a:normAutofit lnSpcReduction="10000"/>
          </a:bodyPr>
          <a:lstStyle/>
          <a:p>
            <a:pPr algn="l"/>
            <a:r>
              <a:rPr lang="fr-FR" b="1" dirty="0" smtClean="0">
                <a:solidFill>
                  <a:srgbClr val="FF0000"/>
                </a:solidFill>
              </a:rPr>
              <a:t>II. La fidélité de Dieu dans son Alliance :</a:t>
            </a:r>
          </a:p>
          <a:p>
            <a:pPr algn="l"/>
            <a:r>
              <a:rPr lang="fr-FR" dirty="0" smtClean="0">
                <a:solidFill>
                  <a:schemeClr val="tx1"/>
                </a:solidFill>
              </a:rPr>
              <a:t>      </a:t>
            </a:r>
            <a:r>
              <a:rPr lang="fr-FR" b="1" dirty="0" smtClean="0">
                <a:solidFill>
                  <a:srgbClr val="FF0000"/>
                </a:solidFill>
              </a:rPr>
              <a:t>A. Alliance :</a:t>
            </a:r>
          </a:p>
          <a:p>
            <a:pPr lvl="0" algn="l"/>
            <a:r>
              <a:rPr lang="fr-FR" b="1" dirty="0" smtClean="0">
                <a:solidFill>
                  <a:schemeClr val="tx1"/>
                </a:solidFill>
              </a:rPr>
              <a:t>	</a:t>
            </a:r>
            <a:r>
              <a:rPr lang="fr-FR" b="1" dirty="0" smtClean="0">
                <a:solidFill>
                  <a:srgbClr val="FF0000"/>
                </a:solidFill>
              </a:rPr>
              <a:t>3. types d’alliances :</a:t>
            </a:r>
            <a:endParaRPr lang="fr-FR" dirty="0" smtClean="0">
              <a:solidFill>
                <a:srgbClr val="FF0000"/>
              </a:solidFill>
            </a:endParaRPr>
          </a:p>
          <a:p>
            <a:pPr marL="1885950" lvl="3" indent="-514350" algn="l">
              <a:buFont typeface="+mj-lt"/>
              <a:buAutoNum type="alphaLcParenR"/>
            </a:pPr>
            <a:r>
              <a:rPr lang="fr-FR" sz="3200" b="1" dirty="0" smtClean="0">
                <a:solidFill>
                  <a:schemeClr val="tx1"/>
                </a:solidFill>
              </a:rPr>
              <a:t>concession royale,</a:t>
            </a:r>
          </a:p>
          <a:p>
            <a:pPr marL="1885950" lvl="3" indent="-514350" algn="l">
              <a:buFont typeface="+mj-lt"/>
              <a:buAutoNum type="alphaLcParenR"/>
            </a:pPr>
            <a:r>
              <a:rPr lang="fr-FR" sz="3200" b="1" dirty="0" smtClean="0">
                <a:solidFill>
                  <a:schemeClr val="tx1"/>
                </a:solidFill>
              </a:rPr>
              <a:t>pacte de vassalité,</a:t>
            </a:r>
            <a:endParaRPr lang="fr-FR" sz="3200" dirty="0" smtClean="0">
              <a:solidFill>
                <a:schemeClr val="tx1"/>
              </a:solidFill>
            </a:endParaRPr>
          </a:p>
          <a:p>
            <a:pPr marL="1885950" lvl="3" indent="-514350" algn="l">
              <a:buFont typeface="+mj-lt"/>
              <a:buAutoNum type="alphaLcParenR"/>
            </a:pPr>
            <a:r>
              <a:rPr lang="fr-FR" sz="3200" b="1" dirty="0" smtClean="0">
                <a:solidFill>
                  <a:schemeClr val="tx1"/>
                </a:solidFill>
              </a:rPr>
              <a:t>alliance entre pairs : </a:t>
            </a:r>
            <a:r>
              <a:rPr lang="fr-FR" sz="3200" dirty="0" smtClean="0">
                <a:solidFill>
                  <a:schemeClr val="tx1"/>
                </a:solidFill>
              </a:rPr>
              <a:t>scelle une relation de respect mutuel. Les contractants s’y considèrent comme des « frères » (cf. </a:t>
            </a:r>
            <a:r>
              <a:rPr lang="fr-FR" sz="3200" dirty="0" err="1" smtClean="0">
                <a:solidFill>
                  <a:schemeClr val="tx1"/>
                </a:solidFill>
              </a:rPr>
              <a:t>Gn</a:t>
            </a:r>
            <a:r>
              <a:rPr lang="fr-FR" sz="3200" dirty="0" smtClean="0">
                <a:solidFill>
                  <a:schemeClr val="tx1"/>
                </a:solidFill>
              </a:rPr>
              <a:t> 31, 43ss + 1S 18, 3 + 1S 20, 8 + 1S 23, 18 + 1R 5, 26).</a:t>
            </a:r>
            <a:endParaRPr lang="fr-FR" sz="3200" dirty="0">
              <a:solidFill>
                <a:schemeClr val="tx1"/>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4968552"/>
          </a:xfrm>
        </p:spPr>
        <p:txBody>
          <a:bodyPr>
            <a:normAutofit fontScale="77500" lnSpcReduction="20000"/>
          </a:bodyPr>
          <a:lstStyle/>
          <a:p>
            <a:pPr algn="l"/>
            <a:r>
              <a:rPr lang="fr-FR" b="1" dirty="0" smtClean="0">
                <a:solidFill>
                  <a:srgbClr val="FF0000"/>
                </a:solidFill>
              </a:rPr>
              <a:t>II. La fidélité de Dieu dans son Alliance :</a:t>
            </a:r>
          </a:p>
          <a:p>
            <a:pPr lvl="0" algn="l"/>
            <a:r>
              <a:rPr lang="fr-FR" dirty="0" smtClean="0">
                <a:solidFill>
                  <a:schemeClr val="tx1"/>
                </a:solidFill>
              </a:rPr>
              <a:t>      </a:t>
            </a:r>
            <a:r>
              <a:rPr lang="fr-FR" b="1" dirty="0" smtClean="0">
                <a:solidFill>
                  <a:srgbClr val="FF0000"/>
                </a:solidFill>
              </a:rPr>
              <a:t>B. L’Alliance </a:t>
            </a:r>
            <a:r>
              <a:rPr lang="fr-FR" b="1" dirty="0">
                <a:solidFill>
                  <a:srgbClr val="FF0000"/>
                </a:solidFill>
              </a:rPr>
              <a:t>de Dieu à Abraham (</a:t>
            </a:r>
            <a:r>
              <a:rPr lang="fr-FR" b="1" dirty="0" err="1">
                <a:solidFill>
                  <a:srgbClr val="FF0000"/>
                </a:solidFill>
              </a:rPr>
              <a:t>Gn</a:t>
            </a:r>
            <a:r>
              <a:rPr lang="fr-FR" b="1" dirty="0">
                <a:solidFill>
                  <a:srgbClr val="FF0000"/>
                </a:solidFill>
              </a:rPr>
              <a:t> 17, 1-17) et ses conséquences :</a:t>
            </a:r>
            <a:endParaRPr lang="fr-FR" dirty="0">
              <a:solidFill>
                <a:srgbClr val="FF0000"/>
              </a:solidFill>
            </a:endParaRPr>
          </a:p>
          <a:p>
            <a:pPr lvl="0" algn="l"/>
            <a:r>
              <a:rPr lang="fr-FR" b="1" dirty="0" smtClean="0"/>
              <a:t>	</a:t>
            </a:r>
            <a:r>
              <a:rPr lang="fr-FR" b="1" dirty="0" smtClean="0">
                <a:solidFill>
                  <a:srgbClr val="FF0000"/>
                </a:solidFill>
              </a:rPr>
              <a:t>1. les </a:t>
            </a:r>
            <a:r>
              <a:rPr lang="fr-FR" b="1" dirty="0">
                <a:solidFill>
                  <a:srgbClr val="FF0000"/>
                </a:solidFill>
              </a:rPr>
              <a:t>promesses (</a:t>
            </a:r>
            <a:r>
              <a:rPr lang="fr-FR" b="1" dirty="0" err="1">
                <a:solidFill>
                  <a:srgbClr val="FF0000"/>
                </a:solidFill>
              </a:rPr>
              <a:t>Gn</a:t>
            </a:r>
            <a:r>
              <a:rPr lang="fr-FR" b="1" dirty="0">
                <a:solidFill>
                  <a:srgbClr val="FF0000"/>
                </a:solidFill>
              </a:rPr>
              <a:t> 12, 2-3) :</a:t>
            </a:r>
            <a:endParaRPr lang="fr-FR" dirty="0">
              <a:solidFill>
                <a:srgbClr val="FF0000"/>
              </a:solidFill>
            </a:endParaRPr>
          </a:p>
          <a:p>
            <a:pPr marL="1885950" lvl="3" indent="-514350" algn="l">
              <a:buFont typeface="+mj-lt"/>
              <a:buAutoNum type="alphaLcParenR"/>
            </a:pPr>
            <a:r>
              <a:rPr lang="fr-FR" sz="3200" i="1" dirty="0">
                <a:solidFill>
                  <a:schemeClr val="tx1"/>
                </a:solidFill>
              </a:rPr>
              <a:t>Je ferai de toi une grande nation,</a:t>
            </a:r>
          </a:p>
          <a:p>
            <a:pPr marL="1885950" lvl="3" indent="-514350" algn="l">
              <a:buFont typeface="+mj-lt"/>
              <a:buAutoNum type="alphaLcParenR"/>
            </a:pPr>
            <a:r>
              <a:rPr lang="fr-FR" sz="3200" i="1" dirty="0">
                <a:solidFill>
                  <a:schemeClr val="tx1"/>
                </a:solidFill>
              </a:rPr>
              <a:t>Je te bénirai,</a:t>
            </a:r>
          </a:p>
          <a:p>
            <a:pPr marL="1885950" lvl="3" indent="-514350" algn="l">
              <a:buFont typeface="+mj-lt"/>
              <a:buAutoNum type="alphaLcParenR"/>
            </a:pPr>
            <a:r>
              <a:rPr lang="fr-FR" sz="3200" i="1" dirty="0">
                <a:solidFill>
                  <a:schemeClr val="tx1"/>
                </a:solidFill>
              </a:rPr>
              <a:t>Je rendrai ton nom grand,</a:t>
            </a:r>
          </a:p>
          <a:p>
            <a:pPr marL="1885950" lvl="3" indent="-514350" algn="l">
              <a:buFont typeface="+mj-lt"/>
              <a:buAutoNum type="alphaLcParenR"/>
            </a:pPr>
            <a:r>
              <a:rPr lang="fr-FR" sz="3200" i="1" dirty="0">
                <a:solidFill>
                  <a:schemeClr val="tx1"/>
                </a:solidFill>
              </a:rPr>
              <a:t>tu seras une bénédiction,</a:t>
            </a:r>
          </a:p>
          <a:p>
            <a:pPr marL="1885950" lvl="3" indent="-514350" algn="l">
              <a:buFont typeface="+mj-lt"/>
              <a:buAutoNum type="alphaLcParenR"/>
            </a:pPr>
            <a:r>
              <a:rPr lang="fr-FR" sz="3200" i="1" dirty="0">
                <a:solidFill>
                  <a:schemeClr val="tx1"/>
                </a:solidFill>
              </a:rPr>
              <a:t>Je bénirai ceux qui te bénissent, Je maudirai ceux qui te maudissent,</a:t>
            </a:r>
          </a:p>
          <a:p>
            <a:pPr marL="1885950" lvl="3" indent="-514350" algn="l">
              <a:buFont typeface="+mj-lt"/>
              <a:buAutoNum type="alphaLcParenR"/>
            </a:pPr>
            <a:r>
              <a:rPr lang="fr-FR" sz="3200" i="1" dirty="0">
                <a:solidFill>
                  <a:schemeClr val="tx1"/>
                </a:solidFill>
              </a:rPr>
              <a:t>Je bénirai toutes les familles de la terre à travers toi,</a:t>
            </a:r>
          </a:p>
          <a:p>
            <a:pPr lvl="0" algn="l"/>
            <a:r>
              <a:rPr lang="fr-FR" b="1" dirty="0" smtClean="0">
                <a:solidFill>
                  <a:srgbClr val="FF0000"/>
                </a:solidFill>
              </a:rPr>
              <a:t>	2. Alliance</a:t>
            </a:r>
            <a:r>
              <a:rPr lang="fr-FR" b="1" dirty="0">
                <a:solidFill>
                  <a:srgbClr val="FF0000"/>
                </a:solidFill>
              </a:rPr>
              <a:t> perpétuelle </a:t>
            </a:r>
            <a:r>
              <a:rPr lang="fr-FR" b="1" dirty="0" smtClean="0">
                <a:solidFill>
                  <a:srgbClr val="FF0000"/>
                </a:solidFill>
              </a:rPr>
              <a:t>(</a:t>
            </a:r>
            <a:r>
              <a:rPr lang="fr-FR" b="1" dirty="0" err="1" smtClean="0">
                <a:solidFill>
                  <a:srgbClr val="FF0000"/>
                </a:solidFill>
              </a:rPr>
              <a:t>Gn</a:t>
            </a:r>
            <a:r>
              <a:rPr lang="fr-FR" b="1" dirty="0" smtClean="0">
                <a:solidFill>
                  <a:srgbClr val="FF0000"/>
                </a:solidFill>
              </a:rPr>
              <a:t> 17, 1-17)</a:t>
            </a:r>
            <a:endParaRPr lang="fr-FR" dirty="0">
              <a:solidFill>
                <a:srgbClr val="FF0000"/>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5400600"/>
          </a:xfrm>
        </p:spPr>
        <p:txBody>
          <a:bodyPr>
            <a:normAutofit fontScale="77500" lnSpcReduction="20000"/>
          </a:bodyPr>
          <a:lstStyle/>
          <a:p>
            <a:pPr algn="l"/>
            <a:r>
              <a:rPr lang="fr-FR" b="1" dirty="0" smtClean="0">
                <a:solidFill>
                  <a:srgbClr val="FF0000"/>
                </a:solidFill>
              </a:rPr>
              <a:t>II. La fidélité de Dieu dans son Alliance :</a:t>
            </a:r>
          </a:p>
          <a:p>
            <a:pPr lvl="0" algn="l"/>
            <a:r>
              <a:rPr lang="fr-FR" dirty="0" smtClean="0">
                <a:solidFill>
                  <a:schemeClr val="tx1"/>
                </a:solidFill>
              </a:rPr>
              <a:t>      </a:t>
            </a:r>
            <a:r>
              <a:rPr lang="fr-FR" b="1" dirty="0" smtClean="0">
                <a:solidFill>
                  <a:srgbClr val="FF0000"/>
                </a:solidFill>
              </a:rPr>
              <a:t>B. L’Alliance </a:t>
            </a:r>
            <a:r>
              <a:rPr lang="fr-FR" b="1" dirty="0">
                <a:solidFill>
                  <a:srgbClr val="FF0000"/>
                </a:solidFill>
              </a:rPr>
              <a:t>de Dieu à Abraham (</a:t>
            </a:r>
            <a:r>
              <a:rPr lang="fr-FR" b="1" dirty="0" err="1">
                <a:solidFill>
                  <a:srgbClr val="FF0000"/>
                </a:solidFill>
              </a:rPr>
              <a:t>Gn</a:t>
            </a:r>
            <a:r>
              <a:rPr lang="fr-FR" b="1" dirty="0">
                <a:solidFill>
                  <a:srgbClr val="FF0000"/>
                </a:solidFill>
              </a:rPr>
              <a:t> 17, 1-17) et ses conséquences :</a:t>
            </a:r>
            <a:endParaRPr lang="fr-FR" dirty="0">
              <a:solidFill>
                <a:srgbClr val="FF0000"/>
              </a:solidFill>
            </a:endParaRPr>
          </a:p>
          <a:p>
            <a:pPr lvl="0" algn="l"/>
            <a:r>
              <a:rPr lang="fr-FR" b="1" dirty="0" smtClean="0"/>
              <a:t>	</a:t>
            </a:r>
            <a:r>
              <a:rPr lang="fr-FR" b="1" dirty="0" smtClean="0">
                <a:solidFill>
                  <a:srgbClr val="FF0000"/>
                </a:solidFill>
              </a:rPr>
              <a:t>2. Alliance</a:t>
            </a:r>
            <a:r>
              <a:rPr lang="fr-FR" b="1" dirty="0">
                <a:solidFill>
                  <a:srgbClr val="FF0000"/>
                </a:solidFill>
              </a:rPr>
              <a:t> perpétuelle </a:t>
            </a:r>
            <a:r>
              <a:rPr lang="fr-FR" b="1" dirty="0" smtClean="0">
                <a:solidFill>
                  <a:srgbClr val="FF0000"/>
                </a:solidFill>
              </a:rPr>
              <a:t>(</a:t>
            </a:r>
            <a:r>
              <a:rPr lang="fr-FR" b="1" dirty="0" err="1" smtClean="0">
                <a:solidFill>
                  <a:srgbClr val="FF0000"/>
                </a:solidFill>
              </a:rPr>
              <a:t>Gn</a:t>
            </a:r>
            <a:r>
              <a:rPr lang="fr-FR" b="1" dirty="0" smtClean="0">
                <a:solidFill>
                  <a:srgbClr val="FF0000"/>
                </a:solidFill>
              </a:rPr>
              <a:t> 17) :</a:t>
            </a:r>
          </a:p>
          <a:p>
            <a:pPr marL="1885950" lvl="3" indent="-514350" algn="l">
              <a:buFont typeface="+mj-lt"/>
              <a:buAutoNum type="alphaLcParenR"/>
            </a:pPr>
            <a:r>
              <a:rPr lang="fr-FR" sz="3200" i="1" dirty="0">
                <a:solidFill>
                  <a:schemeClr val="tx1"/>
                </a:solidFill>
              </a:rPr>
              <a:t>« Marche devant ma face, et sois intègre. J'établirai mon Alliance entre Moi et toi » (</a:t>
            </a:r>
            <a:r>
              <a:rPr lang="fr-FR" sz="3200" i="1" dirty="0" err="1">
                <a:solidFill>
                  <a:schemeClr val="tx1"/>
                </a:solidFill>
              </a:rPr>
              <a:t>Gn</a:t>
            </a:r>
            <a:r>
              <a:rPr lang="fr-FR" sz="3200" i="1" dirty="0">
                <a:solidFill>
                  <a:schemeClr val="tx1"/>
                </a:solidFill>
              </a:rPr>
              <a:t> 17, 1-2). « J'établirai mon Alliance entre Moi et toi, et tes descendants après toi, selon leurs générations : ce sera une alliance perpétuelle, en vertu de laquelle Je serai ton Dieu et celui de ta postérité après toi. Je te donnerai, et à tes descendants après toi, le pays que tu habites comme étranger, tout le pays de Canaan, en possession perpétuelle, et Je serai leur Dieu » (</a:t>
            </a:r>
            <a:r>
              <a:rPr lang="fr-FR" sz="3200" i="1" dirty="0" err="1">
                <a:solidFill>
                  <a:schemeClr val="tx1"/>
                </a:solidFill>
              </a:rPr>
              <a:t>Gn</a:t>
            </a:r>
            <a:r>
              <a:rPr lang="fr-FR" sz="3200" i="1" dirty="0">
                <a:solidFill>
                  <a:schemeClr val="tx1"/>
                </a:solidFill>
              </a:rPr>
              <a:t> 17, 7-8),</a:t>
            </a:r>
          </a:p>
          <a:p>
            <a:pPr marL="1885950" lvl="3" indent="-514350" algn="l">
              <a:buFont typeface="+mj-lt"/>
              <a:buAutoNum type="alphaLcParenR"/>
            </a:pPr>
            <a:r>
              <a:rPr lang="fr-FR" sz="3200" dirty="0">
                <a:solidFill>
                  <a:schemeClr val="tx1"/>
                </a:solidFill>
              </a:rPr>
              <a:t>le signe de cette Alliance est la circoncision de tout mâle (</a:t>
            </a:r>
            <a:r>
              <a:rPr lang="fr-FR" sz="3200" dirty="0" err="1">
                <a:solidFill>
                  <a:schemeClr val="tx1"/>
                </a:solidFill>
              </a:rPr>
              <a:t>Gn</a:t>
            </a:r>
            <a:r>
              <a:rPr lang="fr-FR" sz="3200" dirty="0">
                <a:solidFill>
                  <a:schemeClr val="tx1"/>
                </a:solidFill>
              </a:rPr>
              <a:t> 17, 10),</a:t>
            </a:r>
          </a:p>
          <a:p>
            <a:pPr lvl="0" algn="l"/>
            <a:endParaRPr lang="fr-FR" dirty="0">
              <a:solidFill>
                <a:srgbClr val="FF0000"/>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4968552"/>
          </a:xfrm>
        </p:spPr>
        <p:txBody>
          <a:bodyPr>
            <a:normAutofit fontScale="77500" lnSpcReduction="20000"/>
          </a:bodyPr>
          <a:lstStyle/>
          <a:p>
            <a:pPr algn="l"/>
            <a:r>
              <a:rPr lang="fr-FR" sz="3500" b="1" dirty="0" smtClean="0">
                <a:solidFill>
                  <a:srgbClr val="FF0000"/>
                </a:solidFill>
              </a:rPr>
              <a:t>II. La fidélité de Dieu dans son Alliance :</a:t>
            </a:r>
          </a:p>
          <a:p>
            <a:pPr lvl="0" algn="l"/>
            <a:r>
              <a:rPr lang="fr-FR" sz="3500" dirty="0" smtClean="0">
                <a:solidFill>
                  <a:schemeClr val="tx1"/>
                </a:solidFill>
              </a:rPr>
              <a:t>      </a:t>
            </a:r>
            <a:r>
              <a:rPr lang="fr-FR" sz="3500" b="1" dirty="0" smtClean="0">
                <a:solidFill>
                  <a:srgbClr val="FF0000"/>
                </a:solidFill>
              </a:rPr>
              <a:t>B. L’Alliance </a:t>
            </a:r>
            <a:r>
              <a:rPr lang="fr-FR" sz="3500" b="1" dirty="0">
                <a:solidFill>
                  <a:srgbClr val="FF0000"/>
                </a:solidFill>
              </a:rPr>
              <a:t>de Dieu à Abraham (</a:t>
            </a:r>
            <a:r>
              <a:rPr lang="fr-FR" sz="3500" b="1" dirty="0" err="1">
                <a:solidFill>
                  <a:srgbClr val="FF0000"/>
                </a:solidFill>
              </a:rPr>
              <a:t>Gn</a:t>
            </a:r>
            <a:r>
              <a:rPr lang="fr-FR" sz="3500" b="1" dirty="0">
                <a:solidFill>
                  <a:srgbClr val="FF0000"/>
                </a:solidFill>
              </a:rPr>
              <a:t> 17, 1-17) et ses conséquences :</a:t>
            </a:r>
            <a:endParaRPr lang="fr-FR" sz="3500" dirty="0">
              <a:solidFill>
                <a:srgbClr val="FF0000"/>
              </a:solidFill>
            </a:endParaRPr>
          </a:p>
          <a:p>
            <a:pPr lvl="0" algn="l"/>
            <a:r>
              <a:rPr lang="fr-FR" b="1" dirty="0" smtClean="0"/>
              <a:t>	</a:t>
            </a:r>
            <a:r>
              <a:rPr lang="fr-FR" sz="3500" b="1" dirty="0">
                <a:solidFill>
                  <a:srgbClr val="FF0000"/>
                </a:solidFill>
              </a:rPr>
              <a:t>3</a:t>
            </a:r>
            <a:r>
              <a:rPr lang="fr-FR" sz="3500" b="1" dirty="0" smtClean="0">
                <a:solidFill>
                  <a:srgbClr val="FF0000"/>
                </a:solidFill>
              </a:rPr>
              <a:t>. Types </a:t>
            </a:r>
            <a:r>
              <a:rPr lang="fr-FR" sz="3500" b="1" dirty="0">
                <a:solidFill>
                  <a:srgbClr val="FF0000"/>
                </a:solidFill>
              </a:rPr>
              <a:t>de bénédiction :</a:t>
            </a:r>
            <a:endParaRPr lang="fr-FR" sz="3500" dirty="0">
              <a:solidFill>
                <a:srgbClr val="FF0000"/>
              </a:solidFill>
            </a:endParaRPr>
          </a:p>
          <a:p>
            <a:pPr marL="1885950" lvl="3" indent="-514350" algn="l">
              <a:buFont typeface="+mj-lt"/>
              <a:buAutoNum type="alphaLcParenR"/>
            </a:pPr>
            <a:r>
              <a:rPr lang="fr-FR" sz="3500" dirty="0">
                <a:solidFill>
                  <a:schemeClr val="tx1"/>
                </a:solidFill>
              </a:rPr>
              <a:t>pour Ismaël : protection dans le désert de </a:t>
            </a:r>
            <a:r>
              <a:rPr lang="fr-FR" sz="3500" dirty="0" err="1">
                <a:solidFill>
                  <a:schemeClr val="tx1"/>
                </a:solidFill>
              </a:rPr>
              <a:t>Beer-Sheva</a:t>
            </a:r>
            <a:r>
              <a:rPr lang="fr-FR" sz="3500" dirty="0">
                <a:solidFill>
                  <a:schemeClr val="tx1"/>
                </a:solidFill>
              </a:rPr>
              <a:t> (</a:t>
            </a:r>
            <a:r>
              <a:rPr lang="fr-FR" sz="3500" dirty="0" err="1">
                <a:solidFill>
                  <a:schemeClr val="tx1"/>
                </a:solidFill>
              </a:rPr>
              <a:t>Gn</a:t>
            </a:r>
            <a:r>
              <a:rPr lang="fr-FR" sz="3500" dirty="0">
                <a:solidFill>
                  <a:schemeClr val="tx1"/>
                </a:solidFill>
              </a:rPr>
              <a:t> 21, 15-21),</a:t>
            </a:r>
          </a:p>
          <a:p>
            <a:pPr marL="1885950" lvl="3" indent="-514350" algn="l">
              <a:buFont typeface="+mj-lt"/>
              <a:buAutoNum type="alphaLcParenR"/>
            </a:pPr>
            <a:r>
              <a:rPr lang="fr-FR" sz="3500" dirty="0">
                <a:solidFill>
                  <a:schemeClr val="tx1"/>
                </a:solidFill>
              </a:rPr>
              <a:t>pour Isaac : remplacement  par un bouc lors de sa ligature (</a:t>
            </a:r>
            <a:r>
              <a:rPr lang="fr-FR" sz="3500" dirty="0" err="1">
                <a:solidFill>
                  <a:schemeClr val="tx1"/>
                </a:solidFill>
              </a:rPr>
              <a:t>Gn</a:t>
            </a:r>
            <a:r>
              <a:rPr lang="fr-FR" sz="3500" dirty="0">
                <a:solidFill>
                  <a:schemeClr val="tx1"/>
                </a:solidFill>
              </a:rPr>
              <a:t> 22, 13),</a:t>
            </a:r>
          </a:p>
          <a:p>
            <a:pPr marL="1885950" lvl="3" indent="-514350" algn="l">
              <a:buFont typeface="+mj-lt"/>
              <a:buAutoNum type="alphaLcParenR"/>
            </a:pPr>
            <a:r>
              <a:rPr lang="fr-FR" sz="3500" dirty="0">
                <a:solidFill>
                  <a:schemeClr val="tx1"/>
                </a:solidFill>
              </a:rPr>
              <a:t>pour Jacob : promesse de don de la terre, d’une nombreuse descendance et de la protection divine au cours de son </a:t>
            </a:r>
            <a:r>
              <a:rPr lang="fr-FR" sz="3500" dirty="0" smtClean="0">
                <a:solidFill>
                  <a:schemeClr val="tx1"/>
                </a:solidFill>
              </a:rPr>
              <a:t>voyage (</a:t>
            </a:r>
            <a:r>
              <a:rPr lang="fr-FR" sz="3500" dirty="0" err="1">
                <a:solidFill>
                  <a:schemeClr val="tx1"/>
                </a:solidFill>
              </a:rPr>
              <a:t>Gn</a:t>
            </a:r>
            <a:r>
              <a:rPr lang="fr-FR" sz="3500" dirty="0">
                <a:solidFill>
                  <a:schemeClr val="tx1"/>
                </a:solidFill>
              </a:rPr>
              <a:t> 28, 10-22),</a:t>
            </a:r>
          </a:p>
          <a:p>
            <a:pPr marL="1885950" lvl="3" indent="-514350" algn="l">
              <a:buFont typeface="+mj-lt"/>
              <a:buAutoNum type="alphaLcParenR"/>
            </a:pPr>
            <a:r>
              <a:rPr lang="fr-FR" sz="3500" dirty="0">
                <a:solidFill>
                  <a:schemeClr val="tx1"/>
                </a:solidFill>
              </a:rPr>
              <a:t>pour Joseph : direction de vie (</a:t>
            </a:r>
            <a:r>
              <a:rPr lang="fr-FR" sz="3500" dirty="0" err="1">
                <a:solidFill>
                  <a:schemeClr val="tx1"/>
                </a:solidFill>
              </a:rPr>
              <a:t>Gn</a:t>
            </a:r>
            <a:r>
              <a:rPr lang="fr-FR" sz="3500" dirty="0">
                <a:solidFill>
                  <a:schemeClr val="tx1"/>
                </a:solidFill>
              </a:rPr>
              <a:t> 50, 20).</a:t>
            </a:r>
          </a:p>
          <a:p>
            <a:pPr lvl="0" algn="l"/>
            <a:endParaRPr lang="fr-FR" dirty="0">
              <a:solidFill>
                <a:srgbClr val="FF0000"/>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4968552"/>
          </a:xfrm>
        </p:spPr>
        <p:txBody>
          <a:bodyPr>
            <a:normAutofit fontScale="92500" lnSpcReduction="20000"/>
          </a:bodyPr>
          <a:lstStyle/>
          <a:p>
            <a:pPr lvl="0" algn="l"/>
            <a:r>
              <a:rPr lang="fr-FR" b="1" dirty="0" smtClean="0">
                <a:solidFill>
                  <a:srgbClr val="FF0000"/>
                </a:solidFill>
              </a:rPr>
              <a:t>III. Hors </a:t>
            </a:r>
            <a:r>
              <a:rPr lang="fr-FR" b="1" dirty="0">
                <a:solidFill>
                  <a:srgbClr val="FF0000"/>
                </a:solidFill>
              </a:rPr>
              <a:t>de la Volonté de Dieu, point de salut </a:t>
            </a:r>
            <a:r>
              <a:rPr lang="fr-FR" b="1" dirty="0" smtClean="0">
                <a:solidFill>
                  <a:srgbClr val="FF0000"/>
                </a:solidFill>
              </a:rPr>
              <a:t>:</a:t>
            </a:r>
            <a:endParaRPr lang="fr-FR" dirty="0">
              <a:solidFill>
                <a:srgbClr val="FF0000"/>
              </a:solidFill>
            </a:endParaRPr>
          </a:p>
          <a:p>
            <a:pPr lvl="0" algn="l"/>
            <a:r>
              <a:rPr lang="fr-FR" b="1" dirty="0" smtClean="0">
                <a:solidFill>
                  <a:srgbClr val="FF0000"/>
                </a:solidFill>
              </a:rPr>
              <a:t>      A. Dans le </a:t>
            </a:r>
            <a:r>
              <a:rPr lang="fr-FR" b="1" dirty="0">
                <a:solidFill>
                  <a:srgbClr val="FF0000"/>
                </a:solidFill>
              </a:rPr>
              <a:t>domaine sexuel :</a:t>
            </a:r>
            <a:endParaRPr lang="fr-FR" dirty="0">
              <a:solidFill>
                <a:srgbClr val="FF0000"/>
              </a:solidFill>
            </a:endParaRPr>
          </a:p>
          <a:p>
            <a:pPr lvl="0" algn="l"/>
            <a:r>
              <a:rPr lang="fr-FR" b="1" dirty="0" smtClean="0">
                <a:solidFill>
                  <a:srgbClr val="FF0000"/>
                </a:solidFill>
              </a:rPr>
              <a:t>	1. Déviances </a:t>
            </a:r>
            <a:r>
              <a:rPr lang="fr-FR" b="1" dirty="0">
                <a:solidFill>
                  <a:srgbClr val="FF0000"/>
                </a:solidFill>
              </a:rPr>
              <a:t>sexuelles :</a:t>
            </a:r>
            <a:endParaRPr lang="fr-FR" dirty="0">
              <a:solidFill>
                <a:srgbClr val="FF0000"/>
              </a:solidFill>
            </a:endParaRPr>
          </a:p>
          <a:p>
            <a:pPr marL="1885950" lvl="3" indent="-514350" algn="l">
              <a:buFont typeface="+mj-lt"/>
              <a:buAutoNum type="alphaLcParenR"/>
            </a:pPr>
            <a:r>
              <a:rPr lang="fr-FR" sz="3200" dirty="0">
                <a:solidFill>
                  <a:schemeClr val="tx1"/>
                </a:solidFill>
              </a:rPr>
              <a:t>Sarah / </a:t>
            </a:r>
            <a:r>
              <a:rPr lang="fr-FR" sz="3200" dirty="0" err="1">
                <a:solidFill>
                  <a:schemeClr val="tx1"/>
                </a:solidFill>
              </a:rPr>
              <a:t>Hagar</a:t>
            </a:r>
            <a:r>
              <a:rPr lang="fr-FR" sz="3200" dirty="0">
                <a:solidFill>
                  <a:schemeClr val="tx1"/>
                </a:solidFill>
              </a:rPr>
              <a:t> : </a:t>
            </a:r>
            <a:r>
              <a:rPr lang="fr-FR" sz="3200" b="1" dirty="0">
                <a:solidFill>
                  <a:schemeClr val="tx1"/>
                </a:solidFill>
              </a:rPr>
              <a:t>adultère</a:t>
            </a:r>
            <a:r>
              <a:rPr lang="fr-FR" sz="3200" dirty="0">
                <a:solidFill>
                  <a:schemeClr val="tx1"/>
                </a:solidFill>
              </a:rPr>
              <a:t> : </a:t>
            </a:r>
            <a:r>
              <a:rPr lang="fr-FR" sz="3200" i="1" dirty="0">
                <a:solidFill>
                  <a:schemeClr val="tx1"/>
                </a:solidFill>
              </a:rPr>
              <a:t>« Et </a:t>
            </a:r>
            <a:r>
              <a:rPr lang="fr-FR" sz="3200" i="1" dirty="0" err="1">
                <a:solidFill>
                  <a:schemeClr val="tx1"/>
                </a:solidFill>
              </a:rPr>
              <a:t>Saraï</a:t>
            </a:r>
            <a:r>
              <a:rPr lang="fr-FR" sz="3200" i="1" dirty="0">
                <a:solidFill>
                  <a:schemeClr val="tx1"/>
                </a:solidFill>
              </a:rPr>
              <a:t> dit à </a:t>
            </a:r>
            <a:r>
              <a:rPr lang="fr-FR" sz="3200" i="1" dirty="0" err="1">
                <a:solidFill>
                  <a:schemeClr val="tx1"/>
                </a:solidFill>
              </a:rPr>
              <a:t>Abram</a:t>
            </a:r>
            <a:r>
              <a:rPr lang="fr-FR" sz="3200" i="1" dirty="0">
                <a:solidFill>
                  <a:schemeClr val="tx1"/>
                </a:solidFill>
              </a:rPr>
              <a:t> : Voici, l'Eternel m'a rendue stérile. Viens, je te prie, vers ma servante. Peut-être aurai-je par elle des enfants. </a:t>
            </a:r>
            <a:r>
              <a:rPr lang="fr-FR" sz="3200" i="1" dirty="0" err="1">
                <a:solidFill>
                  <a:schemeClr val="tx1"/>
                </a:solidFill>
              </a:rPr>
              <a:t>Abram</a:t>
            </a:r>
            <a:r>
              <a:rPr lang="fr-FR" sz="3200" i="1" dirty="0">
                <a:solidFill>
                  <a:schemeClr val="tx1"/>
                </a:solidFill>
              </a:rPr>
              <a:t> écouta la voix de </a:t>
            </a:r>
            <a:r>
              <a:rPr lang="fr-FR" sz="3200" i="1" dirty="0" err="1">
                <a:solidFill>
                  <a:schemeClr val="tx1"/>
                </a:solidFill>
              </a:rPr>
              <a:t>Saraï</a:t>
            </a:r>
            <a:r>
              <a:rPr lang="fr-FR" sz="3200" i="1" dirty="0">
                <a:solidFill>
                  <a:schemeClr val="tx1"/>
                </a:solidFill>
              </a:rPr>
              <a:t>. Alors </a:t>
            </a:r>
            <a:r>
              <a:rPr lang="fr-FR" sz="3200" i="1" dirty="0" err="1">
                <a:solidFill>
                  <a:schemeClr val="tx1"/>
                </a:solidFill>
              </a:rPr>
              <a:t>Saraï</a:t>
            </a:r>
            <a:r>
              <a:rPr lang="fr-FR" sz="3200" i="1" dirty="0">
                <a:solidFill>
                  <a:schemeClr val="tx1"/>
                </a:solidFill>
              </a:rPr>
              <a:t>, femme d'</a:t>
            </a:r>
            <a:r>
              <a:rPr lang="fr-FR" sz="3200" i="1" dirty="0" err="1">
                <a:solidFill>
                  <a:schemeClr val="tx1"/>
                </a:solidFill>
              </a:rPr>
              <a:t>Abram</a:t>
            </a:r>
            <a:r>
              <a:rPr lang="fr-FR" sz="3200" i="1" dirty="0">
                <a:solidFill>
                  <a:schemeClr val="tx1"/>
                </a:solidFill>
              </a:rPr>
              <a:t>, prit </a:t>
            </a:r>
            <a:r>
              <a:rPr lang="fr-FR" sz="3200" i="1" dirty="0" err="1">
                <a:solidFill>
                  <a:schemeClr val="tx1"/>
                </a:solidFill>
              </a:rPr>
              <a:t>Hagar</a:t>
            </a:r>
            <a:r>
              <a:rPr lang="fr-FR" sz="3200" i="1" dirty="0">
                <a:solidFill>
                  <a:schemeClr val="tx1"/>
                </a:solidFill>
              </a:rPr>
              <a:t>, l'Egyptienne, sa servante, et la donna pour femme à </a:t>
            </a:r>
            <a:r>
              <a:rPr lang="fr-FR" sz="3200" i="1" dirty="0" err="1">
                <a:solidFill>
                  <a:schemeClr val="tx1"/>
                </a:solidFill>
              </a:rPr>
              <a:t>Abram</a:t>
            </a:r>
            <a:r>
              <a:rPr lang="fr-FR" sz="3200" i="1" dirty="0">
                <a:solidFill>
                  <a:schemeClr val="tx1"/>
                </a:solidFill>
              </a:rPr>
              <a:t>, son mari » (Gn. 16, 2-3a).</a:t>
            </a:r>
            <a:r>
              <a:rPr lang="fr-FR" sz="3200" dirty="0">
                <a:solidFill>
                  <a:schemeClr val="tx1"/>
                </a:solidFill>
              </a:rPr>
              <a:t> Et </a:t>
            </a:r>
            <a:r>
              <a:rPr lang="fr-FR" sz="3200" dirty="0" err="1">
                <a:solidFill>
                  <a:schemeClr val="tx1"/>
                </a:solidFill>
              </a:rPr>
              <a:t>Hagar</a:t>
            </a:r>
            <a:r>
              <a:rPr lang="fr-FR" sz="3200" dirty="0">
                <a:solidFill>
                  <a:schemeClr val="tx1"/>
                </a:solidFill>
              </a:rPr>
              <a:t> donna naissance à </a:t>
            </a:r>
            <a:r>
              <a:rPr lang="fr-FR" sz="3200" dirty="0" smtClean="0">
                <a:solidFill>
                  <a:schemeClr val="tx1"/>
                </a:solidFill>
              </a:rPr>
              <a:t>Ismaël,</a:t>
            </a:r>
          </a:p>
          <a:p>
            <a:pPr marL="1885950" lvl="3" indent="-514350" algn="l">
              <a:buFont typeface="+mj-lt"/>
              <a:buAutoNum type="alphaLcParenR"/>
            </a:pPr>
            <a:r>
              <a:rPr lang="fr-FR" sz="3200" dirty="0" smtClean="0">
                <a:solidFill>
                  <a:schemeClr val="tx1"/>
                </a:solidFill>
              </a:rPr>
              <a:t>abominations </a:t>
            </a:r>
            <a:r>
              <a:rPr lang="fr-FR" sz="3200" dirty="0">
                <a:solidFill>
                  <a:schemeClr val="tx1"/>
                </a:solidFill>
              </a:rPr>
              <a:t>sexuelles des gens de Sodome</a:t>
            </a:r>
            <a:r>
              <a:rPr lang="fr-FR" dirty="0"/>
              <a:t> </a:t>
            </a:r>
            <a:endParaRPr lang="fr-FR" dirty="0">
              <a:solidFill>
                <a:srgbClr val="FF0000"/>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4896544"/>
          </a:xfrm>
        </p:spPr>
        <p:txBody>
          <a:bodyPr>
            <a:normAutofit fontScale="70000" lnSpcReduction="20000"/>
          </a:bodyPr>
          <a:lstStyle/>
          <a:p>
            <a:pPr lvl="0" algn="l"/>
            <a:r>
              <a:rPr lang="fr-FR" b="1" dirty="0" smtClean="0">
                <a:solidFill>
                  <a:srgbClr val="FF0000"/>
                </a:solidFill>
              </a:rPr>
              <a:t>III. Hors </a:t>
            </a:r>
            <a:r>
              <a:rPr lang="fr-FR" b="1" dirty="0">
                <a:solidFill>
                  <a:srgbClr val="FF0000"/>
                </a:solidFill>
              </a:rPr>
              <a:t>de la Volonté de Dieu, point de salut </a:t>
            </a:r>
            <a:r>
              <a:rPr lang="fr-FR" b="1" dirty="0" smtClean="0">
                <a:solidFill>
                  <a:srgbClr val="FF0000"/>
                </a:solidFill>
              </a:rPr>
              <a:t>:</a:t>
            </a:r>
            <a:endParaRPr lang="fr-FR" dirty="0">
              <a:solidFill>
                <a:srgbClr val="FF0000"/>
              </a:solidFill>
            </a:endParaRPr>
          </a:p>
          <a:p>
            <a:pPr lvl="0" algn="l"/>
            <a:r>
              <a:rPr lang="fr-FR" b="1" dirty="0" smtClean="0">
                <a:solidFill>
                  <a:srgbClr val="FF0000"/>
                </a:solidFill>
              </a:rPr>
              <a:t>      A. Dans le </a:t>
            </a:r>
            <a:r>
              <a:rPr lang="fr-FR" b="1" dirty="0">
                <a:solidFill>
                  <a:srgbClr val="FF0000"/>
                </a:solidFill>
              </a:rPr>
              <a:t>domaine sexuel :</a:t>
            </a:r>
            <a:endParaRPr lang="fr-FR" dirty="0">
              <a:solidFill>
                <a:srgbClr val="FF0000"/>
              </a:solidFill>
            </a:endParaRPr>
          </a:p>
          <a:p>
            <a:pPr lvl="0" algn="l"/>
            <a:r>
              <a:rPr lang="fr-FR" b="1" dirty="0" smtClean="0">
                <a:solidFill>
                  <a:srgbClr val="FF0000"/>
                </a:solidFill>
              </a:rPr>
              <a:t>	1. Déviances </a:t>
            </a:r>
            <a:r>
              <a:rPr lang="fr-FR" b="1" dirty="0">
                <a:solidFill>
                  <a:srgbClr val="FF0000"/>
                </a:solidFill>
              </a:rPr>
              <a:t>sexuelles :</a:t>
            </a:r>
            <a:endParaRPr lang="fr-FR" dirty="0">
              <a:solidFill>
                <a:srgbClr val="FF0000"/>
              </a:solidFill>
            </a:endParaRPr>
          </a:p>
          <a:p>
            <a:pPr marL="1885950" lvl="3" indent="-514350" algn="l">
              <a:buFont typeface="+mj-lt"/>
              <a:buAutoNum type="alphaLcParenR"/>
            </a:pPr>
            <a:r>
              <a:rPr lang="fr-FR" sz="3800" dirty="0">
                <a:solidFill>
                  <a:schemeClr val="tx1"/>
                </a:solidFill>
              </a:rPr>
              <a:t>Sarah / </a:t>
            </a:r>
            <a:r>
              <a:rPr lang="fr-FR" sz="3800" dirty="0" err="1">
                <a:solidFill>
                  <a:schemeClr val="tx1"/>
                </a:solidFill>
              </a:rPr>
              <a:t>Hagar</a:t>
            </a:r>
            <a:r>
              <a:rPr lang="fr-FR" sz="3800" dirty="0">
                <a:solidFill>
                  <a:schemeClr val="tx1"/>
                </a:solidFill>
              </a:rPr>
              <a:t> : </a:t>
            </a:r>
            <a:r>
              <a:rPr lang="fr-FR" sz="3800" b="1" dirty="0" smtClean="0">
                <a:solidFill>
                  <a:schemeClr val="tx1"/>
                </a:solidFill>
              </a:rPr>
              <a:t>adultère</a:t>
            </a:r>
            <a:r>
              <a:rPr lang="fr-FR" sz="3800" dirty="0" smtClean="0">
                <a:solidFill>
                  <a:schemeClr val="tx1"/>
                </a:solidFill>
              </a:rPr>
              <a:t>,</a:t>
            </a:r>
          </a:p>
          <a:p>
            <a:pPr marL="1885950" lvl="3" indent="-514350" algn="l">
              <a:buFont typeface="+mj-lt"/>
              <a:buAutoNum type="alphaLcParenR"/>
            </a:pPr>
            <a:r>
              <a:rPr lang="fr-FR" sz="3800" dirty="0" smtClean="0">
                <a:solidFill>
                  <a:schemeClr val="tx1"/>
                </a:solidFill>
              </a:rPr>
              <a:t>abominations </a:t>
            </a:r>
            <a:r>
              <a:rPr lang="fr-FR" sz="3800" dirty="0">
                <a:solidFill>
                  <a:schemeClr val="tx1"/>
                </a:solidFill>
              </a:rPr>
              <a:t>sexuelles des gens de Sodome : </a:t>
            </a:r>
            <a:r>
              <a:rPr lang="fr-FR" sz="3800" b="1" dirty="0">
                <a:solidFill>
                  <a:schemeClr val="tx1"/>
                </a:solidFill>
              </a:rPr>
              <a:t>homosexualité et intention de viol</a:t>
            </a:r>
            <a:r>
              <a:rPr lang="fr-FR" sz="3800" dirty="0">
                <a:solidFill>
                  <a:schemeClr val="tx1"/>
                </a:solidFill>
              </a:rPr>
              <a:t> : </a:t>
            </a:r>
            <a:r>
              <a:rPr lang="fr-FR" sz="3800" i="1" dirty="0">
                <a:solidFill>
                  <a:schemeClr val="tx1"/>
                </a:solidFill>
              </a:rPr>
              <a:t>« les gens de Sodome, entourèrent la maison, … Ils appelèrent Lot, et lui dirent : Où sont les hommes qui sont entrés chez toi cette nuit ? Fais-les sortir vers nous, pour que nous les connaissions [= couchions avec eux = </a:t>
            </a:r>
            <a:r>
              <a:rPr lang="fr-FR" sz="3800" i="1" dirty="0" err="1">
                <a:solidFill>
                  <a:schemeClr val="tx1"/>
                </a:solidFill>
              </a:rPr>
              <a:t>ayions</a:t>
            </a:r>
            <a:r>
              <a:rPr lang="fr-FR" sz="3800" i="1" dirty="0">
                <a:solidFill>
                  <a:schemeClr val="tx1"/>
                </a:solidFill>
              </a:rPr>
              <a:t> des relations sexuelles avec eux] » (Gn. 19, 4-5</a:t>
            </a:r>
            <a:r>
              <a:rPr lang="fr-FR" sz="3800" i="1" dirty="0" smtClean="0">
                <a:solidFill>
                  <a:schemeClr val="tx1"/>
                </a:solidFill>
              </a:rPr>
              <a:t>)</a:t>
            </a:r>
            <a:r>
              <a:rPr lang="fr-FR" sz="3800" dirty="0" smtClean="0">
                <a:solidFill>
                  <a:schemeClr val="tx1"/>
                </a:solidFill>
              </a:rPr>
              <a:t>,</a:t>
            </a:r>
          </a:p>
          <a:p>
            <a:pPr marL="1885950" lvl="3" indent="-514350" algn="l">
              <a:buFont typeface="+mj-lt"/>
              <a:buAutoNum type="alphaLcParenR"/>
            </a:pPr>
            <a:r>
              <a:rPr lang="fr-FR" sz="3800" dirty="0" smtClean="0">
                <a:solidFill>
                  <a:schemeClr val="tx1"/>
                </a:solidFill>
              </a:rPr>
              <a:t>filles </a:t>
            </a:r>
            <a:r>
              <a:rPr lang="fr-FR" sz="3800" dirty="0">
                <a:solidFill>
                  <a:schemeClr val="tx1"/>
                </a:solidFill>
              </a:rPr>
              <a:t>de Loth : </a:t>
            </a:r>
            <a:r>
              <a:rPr lang="fr-FR" sz="3800" b="1" dirty="0">
                <a:solidFill>
                  <a:schemeClr val="tx1"/>
                </a:solidFill>
              </a:rPr>
              <a:t>inceste</a:t>
            </a:r>
            <a:endParaRPr lang="fr-FR" sz="3800" dirty="0">
              <a:solidFill>
                <a:schemeClr val="tx1"/>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5184576"/>
          </a:xfrm>
        </p:spPr>
        <p:txBody>
          <a:bodyPr>
            <a:normAutofit fontScale="70000" lnSpcReduction="20000"/>
          </a:bodyPr>
          <a:lstStyle/>
          <a:p>
            <a:pPr lvl="0" algn="l"/>
            <a:r>
              <a:rPr lang="fr-FR" b="1" dirty="0" smtClean="0">
                <a:solidFill>
                  <a:srgbClr val="FF0000"/>
                </a:solidFill>
              </a:rPr>
              <a:t>III. Hors </a:t>
            </a:r>
            <a:r>
              <a:rPr lang="fr-FR" b="1" dirty="0">
                <a:solidFill>
                  <a:srgbClr val="FF0000"/>
                </a:solidFill>
              </a:rPr>
              <a:t>de la Volonté de Dieu, point de salut </a:t>
            </a:r>
            <a:r>
              <a:rPr lang="fr-FR" b="1" dirty="0" smtClean="0">
                <a:solidFill>
                  <a:srgbClr val="FF0000"/>
                </a:solidFill>
              </a:rPr>
              <a:t>:</a:t>
            </a:r>
            <a:endParaRPr lang="fr-FR" dirty="0">
              <a:solidFill>
                <a:srgbClr val="FF0000"/>
              </a:solidFill>
            </a:endParaRPr>
          </a:p>
          <a:p>
            <a:pPr lvl="0" algn="l"/>
            <a:r>
              <a:rPr lang="fr-FR" b="1" dirty="0" smtClean="0">
                <a:solidFill>
                  <a:srgbClr val="FF0000"/>
                </a:solidFill>
              </a:rPr>
              <a:t>      A. Dans le </a:t>
            </a:r>
            <a:r>
              <a:rPr lang="fr-FR" b="1" dirty="0">
                <a:solidFill>
                  <a:srgbClr val="FF0000"/>
                </a:solidFill>
              </a:rPr>
              <a:t>domaine sexuel :</a:t>
            </a:r>
            <a:endParaRPr lang="fr-FR" dirty="0">
              <a:solidFill>
                <a:srgbClr val="FF0000"/>
              </a:solidFill>
            </a:endParaRPr>
          </a:p>
          <a:p>
            <a:pPr lvl="0" algn="l"/>
            <a:r>
              <a:rPr lang="fr-FR" b="1" dirty="0" smtClean="0">
                <a:solidFill>
                  <a:srgbClr val="FF0000"/>
                </a:solidFill>
              </a:rPr>
              <a:t>	1. Déviances </a:t>
            </a:r>
            <a:r>
              <a:rPr lang="fr-FR" b="1" dirty="0">
                <a:solidFill>
                  <a:srgbClr val="FF0000"/>
                </a:solidFill>
              </a:rPr>
              <a:t>sexuelles :</a:t>
            </a:r>
            <a:endParaRPr lang="fr-FR" dirty="0">
              <a:solidFill>
                <a:srgbClr val="FF0000"/>
              </a:solidFill>
            </a:endParaRPr>
          </a:p>
          <a:p>
            <a:pPr marL="1885950" lvl="3" indent="-514350" algn="l">
              <a:buFont typeface="+mj-lt"/>
              <a:buAutoNum type="alphaLcParenR"/>
            </a:pPr>
            <a:r>
              <a:rPr lang="fr-FR" sz="3800" dirty="0">
                <a:solidFill>
                  <a:schemeClr val="tx1"/>
                </a:solidFill>
              </a:rPr>
              <a:t>Sarah / </a:t>
            </a:r>
            <a:r>
              <a:rPr lang="fr-FR" sz="3800" dirty="0" err="1">
                <a:solidFill>
                  <a:schemeClr val="tx1"/>
                </a:solidFill>
              </a:rPr>
              <a:t>Hagar</a:t>
            </a:r>
            <a:r>
              <a:rPr lang="fr-FR" sz="3800" dirty="0">
                <a:solidFill>
                  <a:schemeClr val="tx1"/>
                </a:solidFill>
              </a:rPr>
              <a:t> : </a:t>
            </a:r>
            <a:r>
              <a:rPr lang="fr-FR" sz="3800" b="1" dirty="0" smtClean="0">
                <a:solidFill>
                  <a:schemeClr val="tx1"/>
                </a:solidFill>
              </a:rPr>
              <a:t>adultère</a:t>
            </a:r>
            <a:r>
              <a:rPr lang="fr-FR" sz="3800" dirty="0" smtClean="0">
                <a:solidFill>
                  <a:schemeClr val="tx1"/>
                </a:solidFill>
              </a:rPr>
              <a:t>,</a:t>
            </a:r>
          </a:p>
          <a:p>
            <a:pPr marL="1885950" lvl="3" indent="-514350" algn="l">
              <a:buFont typeface="+mj-lt"/>
              <a:buAutoNum type="alphaLcParenR"/>
            </a:pPr>
            <a:r>
              <a:rPr lang="fr-FR" sz="3800" dirty="0" smtClean="0">
                <a:solidFill>
                  <a:schemeClr val="tx1"/>
                </a:solidFill>
              </a:rPr>
              <a:t>abominations </a:t>
            </a:r>
            <a:r>
              <a:rPr lang="fr-FR" sz="3800" dirty="0">
                <a:solidFill>
                  <a:schemeClr val="tx1"/>
                </a:solidFill>
              </a:rPr>
              <a:t>sexuelles des gens de Sodome </a:t>
            </a:r>
            <a:endParaRPr lang="fr-FR" sz="3800" dirty="0" smtClean="0">
              <a:solidFill>
                <a:schemeClr val="tx1"/>
              </a:solidFill>
            </a:endParaRPr>
          </a:p>
          <a:p>
            <a:pPr marL="1885950" lvl="3" indent="-514350" algn="l">
              <a:buFont typeface="+mj-lt"/>
              <a:buAutoNum type="alphaLcParenR"/>
            </a:pPr>
            <a:r>
              <a:rPr lang="fr-FR" sz="3800" dirty="0" smtClean="0">
                <a:solidFill>
                  <a:schemeClr val="tx1"/>
                </a:solidFill>
              </a:rPr>
              <a:t>filles </a:t>
            </a:r>
            <a:r>
              <a:rPr lang="fr-FR" sz="3800" dirty="0">
                <a:solidFill>
                  <a:schemeClr val="tx1"/>
                </a:solidFill>
              </a:rPr>
              <a:t>de Loth : </a:t>
            </a:r>
            <a:r>
              <a:rPr lang="fr-FR" sz="4000" b="1" dirty="0">
                <a:solidFill>
                  <a:schemeClr val="tx1"/>
                </a:solidFill>
              </a:rPr>
              <a:t>inceste</a:t>
            </a:r>
            <a:r>
              <a:rPr lang="fr-FR" sz="4000" dirty="0">
                <a:solidFill>
                  <a:schemeClr val="tx1"/>
                </a:solidFill>
              </a:rPr>
              <a:t> (</a:t>
            </a:r>
            <a:r>
              <a:rPr lang="fr-FR" sz="4000" dirty="0" err="1">
                <a:solidFill>
                  <a:schemeClr val="tx1"/>
                </a:solidFill>
              </a:rPr>
              <a:t>Gn</a:t>
            </a:r>
            <a:r>
              <a:rPr lang="fr-FR" sz="4000" dirty="0">
                <a:solidFill>
                  <a:schemeClr val="tx1"/>
                </a:solidFill>
              </a:rPr>
              <a:t> 19, 30-38). Les 2 filles de Loth donnèrent naissance à Moab, père des Moabites et à Ben-Ammi, père des Ammonites, (</a:t>
            </a:r>
            <a:r>
              <a:rPr lang="fr-FR" sz="4000" dirty="0" err="1">
                <a:solidFill>
                  <a:schemeClr val="tx1"/>
                </a:solidFill>
              </a:rPr>
              <a:t>Gn</a:t>
            </a:r>
            <a:r>
              <a:rPr lang="fr-FR" sz="4000" dirty="0">
                <a:solidFill>
                  <a:schemeClr val="tx1"/>
                </a:solidFill>
              </a:rPr>
              <a:t> 19, 36-38). </a:t>
            </a:r>
            <a:r>
              <a:rPr lang="fr-FR" sz="4000" i="1" dirty="0">
                <a:solidFill>
                  <a:schemeClr val="tx1"/>
                </a:solidFill>
              </a:rPr>
              <a:t>NB : L’ancien royaume biblique de Moab se situait sur la rive est du Jourdain, au Nord de la mer Morte, dans l’actuelle Jordanie. Les Ammonites habitaient à l’Est de la tribu de Manassé,</a:t>
            </a:r>
            <a:endParaRPr lang="fr-FR" sz="3800" dirty="0">
              <a:solidFill>
                <a:schemeClr val="tx1"/>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5112568"/>
          </a:xfrm>
        </p:spPr>
        <p:txBody>
          <a:bodyPr>
            <a:normAutofit fontScale="85000" lnSpcReduction="10000"/>
          </a:bodyPr>
          <a:lstStyle/>
          <a:p>
            <a:pPr lvl="0" algn="l"/>
            <a:r>
              <a:rPr lang="fr-FR" b="1" dirty="0" smtClean="0">
                <a:solidFill>
                  <a:srgbClr val="FF0000"/>
                </a:solidFill>
              </a:rPr>
              <a:t>III. Hors </a:t>
            </a:r>
            <a:r>
              <a:rPr lang="fr-FR" b="1" dirty="0">
                <a:solidFill>
                  <a:srgbClr val="FF0000"/>
                </a:solidFill>
              </a:rPr>
              <a:t>de la Volonté de Dieu, point de salut </a:t>
            </a:r>
            <a:r>
              <a:rPr lang="fr-FR" b="1" dirty="0" smtClean="0">
                <a:solidFill>
                  <a:srgbClr val="FF0000"/>
                </a:solidFill>
              </a:rPr>
              <a:t>:</a:t>
            </a:r>
            <a:endParaRPr lang="fr-FR" dirty="0">
              <a:solidFill>
                <a:srgbClr val="FF0000"/>
              </a:solidFill>
            </a:endParaRPr>
          </a:p>
          <a:p>
            <a:pPr lvl="0" algn="l"/>
            <a:r>
              <a:rPr lang="fr-FR" b="1" dirty="0" smtClean="0">
                <a:solidFill>
                  <a:srgbClr val="FF0000"/>
                </a:solidFill>
              </a:rPr>
              <a:t>      A. Dans le </a:t>
            </a:r>
            <a:r>
              <a:rPr lang="fr-FR" b="1" dirty="0">
                <a:solidFill>
                  <a:srgbClr val="FF0000"/>
                </a:solidFill>
              </a:rPr>
              <a:t>domaine sexuel :</a:t>
            </a:r>
            <a:endParaRPr lang="fr-FR" dirty="0">
              <a:solidFill>
                <a:srgbClr val="FF0000"/>
              </a:solidFill>
            </a:endParaRPr>
          </a:p>
          <a:p>
            <a:pPr lvl="0" algn="l"/>
            <a:r>
              <a:rPr lang="fr-FR" b="1" dirty="0" smtClean="0">
                <a:solidFill>
                  <a:srgbClr val="FF0000"/>
                </a:solidFill>
              </a:rPr>
              <a:t>	2. </a:t>
            </a:r>
            <a:r>
              <a:rPr lang="fr-FR" sz="4000" b="1" dirty="0" smtClean="0">
                <a:solidFill>
                  <a:srgbClr val="FF0000"/>
                </a:solidFill>
              </a:rPr>
              <a:t>Conséquences </a:t>
            </a:r>
            <a:r>
              <a:rPr lang="fr-FR" sz="4000" b="1" dirty="0">
                <a:solidFill>
                  <a:srgbClr val="FF0000"/>
                </a:solidFill>
              </a:rPr>
              <a:t>sur la concorde familiale :</a:t>
            </a:r>
            <a:endParaRPr lang="fr-FR" sz="4000" dirty="0">
              <a:solidFill>
                <a:srgbClr val="FF0000"/>
              </a:solidFill>
            </a:endParaRPr>
          </a:p>
          <a:p>
            <a:pPr marL="2114550" lvl="3" indent="-742950" algn="l">
              <a:buFont typeface="+mj-lt"/>
              <a:buAutoNum type="alphaLcParenR"/>
            </a:pPr>
            <a:r>
              <a:rPr lang="fr-FR" sz="3200" b="1" dirty="0">
                <a:solidFill>
                  <a:schemeClr val="tx1"/>
                </a:solidFill>
              </a:rPr>
              <a:t>dislocation de la famille :</a:t>
            </a:r>
            <a:r>
              <a:rPr lang="fr-FR" sz="3200" dirty="0">
                <a:solidFill>
                  <a:schemeClr val="tx1"/>
                </a:solidFill>
              </a:rPr>
              <a:t> </a:t>
            </a:r>
            <a:r>
              <a:rPr lang="fr-FR" sz="3200" dirty="0" err="1">
                <a:solidFill>
                  <a:schemeClr val="tx1"/>
                </a:solidFill>
              </a:rPr>
              <a:t>Hagar</a:t>
            </a:r>
            <a:r>
              <a:rPr lang="fr-FR" sz="3200" dirty="0">
                <a:solidFill>
                  <a:schemeClr val="tx1"/>
                </a:solidFill>
              </a:rPr>
              <a:t> (ayant enfanté Ismaël avec </a:t>
            </a:r>
            <a:r>
              <a:rPr lang="fr-FR" sz="3200" dirty="0" err="1">
                <a:solidFill>
                  <a:schemeClr val="tx1"/>
                </a:solidFill>
              </a:rPr>
              <a:t>Abram</a:t>
            </a:r>
            <a:r>
              <a:rPr lang="fr-FR" sz="3200" dirty="0">
                <a:solidFill>
                  <a:schemeClr val="tx1"/>
                </a:solidFill>
              </a:rPr>
              <a:t>) se met alors à mépriser </a:t>
            </a:r>
            <a:r>
              <a:rPr lang="fr-FR" sz="3200" dirty="0" err="1">
                <a:solidFill>
                  <a:schemeClr val="tx1"/>
                </a:solidFill>
              </a:rPr>
              <a:t>Saraï</a:t>
            </a:r>
            <a:r>
              <a:rPr lang="fr-FR" sz="3200" dirty="0">
                <a:solidFill>
                  <a:schemeClr val="tx1"/>
                </a:solidFill>
              </a:rPr>
              <a:t>, sa maîtresse. Alors, celle-ci la maltraite. </a:t>
            </a:r>
            <a:r>
              <a:rPr lang="fr-FR" sz="3200" dirty="0" err="1">
                <a:solidFill>
                  <a:schemeClr val="tx1"/>
                </a:solidFill>
              </a:rPr>
              <a:t>Hagar</a:t>
            </a:r>
            <a:r>
              <a:rPr lang="fr-FR" sz="3200" dirty="0">
                <a:solidFill>
                  <a:schemeClr val="tx1"/>
                </a:solidFill>
              </a:rPr>
              <a:t> veut s’enfuir mais le Seigneur lui ordonne de se soumettre à </a:t>
            </a:r>
            <a:r>
              <a:rPr lang="fr-FR" sz="3200" dirty="0" err="1">
                <a:solidFill>
                  <a:schemeClr val="tx1"/>
                </a:solidFill>
              </a:rPr>
              <a:t>Saraï</a:t>
            </a:r>
            <a:r>
              <a:rPr lang="fr-FR" sz="3200" dirty="0">
                <a:solidFill>
                  <a:schemeClr val="tx1"/>
                </a:solidFill>
              </a:rPr>
              <a:t> (Gn. 16, 8-9). Par la suite, </a:t>
            </a:r>
            <a:r>
              <a:rPr lang="fr-FR" sz="3200" dirty="0" err="1">
                <a:solidFill>
                  <a:schemeClr val="tx1"/>
                </a:solidFill>
              </a:rPr>
              <a:t>Saraï</a:t>
            </a:r>
            <a:r>
              <a:rPr lang="fr-FR" sz="3200" dirty="0">
                <a:solidFill>
                  <a:schemeClr val="tx1"/>
                </a:solidFill>
              </a:rPr>
              <a:t> exige de son mari, </a:t>
            </a:r>
            <a:r>
              <a:rPr lang="fr-FR" sz="3200" dirty="0" err="1">
                <a:solidFill>
                  <a:schemeClr val="tx1"/>
                </a:solidFill>
              </a:rPr>
              <a:t>Abram</a:t>
            </a:r>
            <a:r>
              <a:rPr lang="fr-FR" sz="3200" dirty="0">
                <a:solidFill>
                  <a:schemeClr val="tx1"/>
                </a:solidFill>
              </a:rPr>
              <a:t>, de renvoyer </a:t>
            </a:r>
            <a:r>
              <a:rPr lang="fr-FR" sz="3200" dirty="0" err="1">
                <a:solidFill>
                  <a:schemeClr val="tx1"/>
                </a:solidFill>
              </a:rPr>
              <a:t>Hagar</a:t>
            </a:r>
            <a:r>
              <a:rPr lang="fr-FR" sz="3200" dirty="0">
                <a:solidFill>
                  <a:schemeClr val="tx1"/>
                </a:solidFill>
              </a:rPr>
              <a:t> et son fils Ismaël,</a:t>
            </a:r>
          </a:p>
          <a:p>
            <a:pPr marL="2114550" lvl="3" indent="-742950" algn="l">
              <a:buFont typeface="+mj-lt"/>
              <a:buAutoNum type="alphaLcParenR"/>
            </a:pPr>
            <a:r>
              <a:rPr lang="fr-FR" sz="3200" b="1" dirty="0">
                <a:solidFill>
                  <a:schemeClr val="tx1"/>
                </a:solidFill>
              </a:rPr>
              <a:t>destructions :</a:t>
            </a:r>
            <a:endParaRPr lang="fr-FR" sz="3200" dirty="0">
              <a:solidFill>
                <a:schemeClr val="tx1"/>
              </a:solidFill>
            </a:endParaRPr>
          </a:p>
          <a:p>
            <a:pPr lvl="0" algn="l"/>
            <a:endParaRPr lang="fr-FR" sz="3800" dirty="0">
              <a:solidFill>
                <a:schemeClr val="tx1"/>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5268813"/>
          </a:xfrm>
        </p:spPr>
        <p:txBody>
          <a:bodyPr>
            <a:normAutofit fontScale="92500" lnSpcReduction="20000"/>
          </a:bodyPr>
          <a:lstStyle/>
          <a:p>
            <a:pPr algn="l"/>
            <a:r>
              <a:rPr lang="fr-FR" b="1" dirty="0" smtClean="0">
                <a:solidFill>
                  <a:srgbClr val="FF0000"/>
                </a:solidFill>
              </a:rPr>
              <a:t>I. La foi d’Abraham (</a:t>
            </a:r>
            <a:r>
              <a:rPr lang="fr-FR" b="1" dirty="0" err="1" smtClean="0">
                <a:solidFill>
                  <a:srgbClr val="FF0000"/>
                </a:solidFill>
              </a:rPr>
              <a:t>Gn</a:t>
            </a:r>
            <a:r>
              <a:rPr lang="fr-FR" b="1" dirty="0" smtClean="0">
                <a:solidFill>
                  <a:srgbClr val="FF0000"/>
                </a:solidFill>
              </a:rPr>
              <a:t> 22)</a:t>
            </a:r>
          </a:p>
          <a:p>
            <a:pPr algn="l"/>
            <a:r>
              <a:rPr lang="fr-FR" b="1" dirty="0" smtClean="0">
                <a:solidFill>
                  <a:srgbClr val="FF0000"/>
                </a:solidFill>
              </a:rPr>
              <a:t>II. La fidélité de Dieu dans son Alliance</a:t>
            </a:r>
          </a:p>
          <a:p>
            <a:pPr algn="l"/>
            <a:r>
              <a:rPr lang="fr-FR" b="1" dirty="0" smtClean="0">
                <a:solidFill>
                  <a:srgbClr val="FF0000"/>
                </a:solidFill>
              </a:rPr>
              <a:t>III. Hors de la Volonté de Dieu, point de salut :</a:t>
            </a:r>
          </a:p>
          <a:p>
            <a:pPr algn="l"/>
            <a:r>
              <a:rPr lang="fr-FR" b="1" dirty="0">
                <a:solidFill>
                  <a:srgbClr val="FF0000"/>
                </a:solidFill>
              </a:rPr>
              <a:t> </a:t>
            </a:r>
            <a:r>
              <a:rPr lang="fr-FR" b="1" dirty="0" smtClean="0">
                <a:solidFill>
                  <a:srgbClr val="FF0000"/>
                </a:solidFill>
              </a:rPr>
              <a:t>     A. Dans le domaine sexuel :</a:t>
            </a:r>
          </a:p>
          <a:p>
            <a:pPr algn="l"/>
            <a:r>
              <a:rPr lang="fr-FR" dirty="0"/>
              <a:t>	</a:t>
            </a:r>
            <a:r>
              <a:rPr lang="fr-FR" dirty="0" smtClean="0">
                <a:solidFill>
                  <a:schemeClr val="tx1"/>
                </a:solidFill>
              </a:rPr>
              <a:t>1. Déviances sexuelles</a:t>
            </a:r>
          </a:p>
          <a:p>
            <a:pPr algn="l"/>
            <a:r>
              <a:rPr lang="fr-FR" dirty="0">
                <a:solidFill>
                  <a:schemeClr val="tx1"/>
                </a:solidFill>
              </a:rPr>
              <a:t>	</a:t>
            </a:r>
            <a:r>
              <a:rPr lang="fr-FR" dirty="0" smtClean="0">
                <a:solidFill>
                  <a:schemeClr val="tx1"/>
                </a:solidFill>
              </a:rPr>
              <a:t>2. Conséquences sur la concorde familiale</a:t>
            </a:r>
          </a:p>
          <a:p>
            <a:pPr algn="l"/>
            <a:r>
              <a:rPr lang="fr-FR" dirty="0"/>
              <a:t> </a:t>
            </a:r>
            <a:r>
              <a:rPr lang="fr-FR" dirty="0" smtClean="0"/>
              <a:t>     </a:t>
            </a:r>
            <a:r>
              <a:rPr lang="fr-FR" b="1" dirty="0" smtClean="0">
                <a:solidFill>
                  <a:srgbClr val="FF0000"/>
                </a:solidFill>
              </a:rPr>
              <a:t>B. Dans les relations familiales :</a:t>
            </a:r>
          </a:p>
          <a:p>
            <a:pPr algn="l"/>
            <a:r>
              <a:rPr lang="fr-FR" dirty="0"/>
              <a:t>	</a:t>
            </a:r>
            <a:r>
              <a:rPr lang="fr-FR" dirty="0" smtClean="0">
                <a:solidFill>
                  <a:schemeClr val="tx1"/>
                </a:solidFill>
              </a:rPr>
              <a:t>1. </a:t>
            </a:r>
            <a:r>
              <a:rPr lang="fr-FR" dirty="0" err="1" smtClean="0">
                <a:solidFill>
                  <a:schemeClr val="tx1"/>
                </a:solidFill>
              </a:rPr>
              <a:t>Saraï</a:t>
            </a:r>
            <a:r>
              <a:rPr lang="fr-FR" dirty="0" smtClean="0">
                <a:solidFill>
                  <a:schemeClr val="tx1"/>
                </a:solidFill>
              </a:rPr>
              <a:t> manque de confiance dans la promesse de Dieu</a:t>
            </a:r>
          </a:p>
          <a:p>
            <a:pPr algn="l"/>
            <a:r>
              <a:rPr lang="fr-FR" dirty="0">
                <a:solidFill>
                  <a:schemeClr val="tx1"/>
                </a:solidFill>
              </a:rPr>
              <a:t>	</a:t>
            </a:r>
            <a:r>
              <a:rPr lang="fr-FR" dirty="0" smtClean="0">
                <a:solidFill>
                  <a:schemeClr val="tx1"/>
                </a:solidFill>
              </a:rPr>
              <a:t>2. Isaac et Rebecca ont eu deux fils jumeaux</a:t>
            </a:r>
          </a:p>
          <a:p>
            <a:pPr algn="l"/>
            <a:r>
              <a:rPr lang="fr-FR" dirty="0">
                <a:solidFill>
                  <a:schemeClr val="tx1"/>
                </a:solidFill>
              </a:rPr>
              <a:t>	</a:t>
            </a:r>
            <a:r>
              <a:rPr lang="fr-FR" dirty="0" smtClean="0">
                <a:solidFill>
                  <a:schemeClr val="tx1"/>
                </a:solidFill>
              </a:rPr>
              <a:t>3. Les fils d’Israël</a:t>
            </a:r>
            <a:endParaRPr lang="fr-FR" dirty="0">
              <a:solidFill>
                <a:schemeClr val="tx1"/>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5040560"/>
          </a:xfrm>
        </p:spPr>
        <p:txBody>
          <a:bodyPr>
            <a:noAutofit/>
          </a:bodyPr>
          <a:lstStyle/>
          <a:p>
            <a:pPr lvl="0" algn="l"/>
            <a:r>
              <a:rPr lang="fr-FR" sz="3100" b="1" dirty="0" smtClean="0">
                <a:solidFill>
                  <a:srgbClr val="FF0000"/>
                </a:solidFill>
              </a:rPr>
              <a:t>III. Hors </a:t>
            </a:r>
            <a:r>
              <a:rPr lang="fr-FR" sz="3100" b="1" dirty="0">
                <a:solidFill>
                  <a:srgbClr val="FF0000"/>
                </a:solidFill>
              </a:rPr>
              <a:t>de la Volonté de Dieu, point de salut </a:t>
            </a:r>
            <a:r>
              <a:rPr lang="fr-FR" sz="3100" b="1" dirty="0" smtClean="0">
                <a:solidFill>
                  <a:srgbClr val="FF0000"/>
                </a:solidFill>
              </a:rPr>
              <a:t>:</a:t>
            </a:r>
            <a:endParaRPr lang="fr-FR" sz="3100" dirty="0">
              <a:solidFill>
                <a:srgbClr val="FF0000"/>
              </a:solidFill>
            </a:endParaRPr>
          </a:p>
          <a:p>
            <a:pPr lvl="0" algn="l"/>
            <a:r>
              <a:rPr lang="fr-FR" sz="3100" b="1" dirty="0" smtClean="0">
                <a:solidFill>
                  <a:srgbClr val="FF0000"/>
                </a:solidFill>
              </a:rPr>
              <a:t>      A. Dans le </a:t>
            </a:r>
            <a:r>
              <a:rPr lang="fr-FR" sz="3100" b="1" dirty="0">
                <a:solidFill>
                  <a:srgbClr val="FF0000"/>
                </a:solidFill>
              </a:rPr>
              <a:t>domaine sexuel :</a:t>
            </a:r>
            <a:endParaRPr lang="fr-FR" sz="3100" dirty="0">
              <a:solidFill>
                <a:srgbClr val="FF0000"/>
              </a:solidFill>
            </a:endParaRPr>
          </a:p>
          <a:p>
            <a:pPr lvl="0" algn="l"/>
            <a:r>
              <a:rPr lang="fr-FR" sz="3100" b="1" dirty="0" smtClean="0">
                <a:solidFill>
                  <a:srgbClr val="FF0000"/>
                </a:solidFill>
              </a:rPr>
              <a:t>	2. Conséquences </a:t>
            </a:r>
            <a:r>
              <a:rPr lang="fr-FR" sz="3100" b="1" dirty="0">
                <a:solidFill>
                  <a:srgbClr val="FF0000"/>
                </a:solidFill>
              </a:rPr>
              <a:t>sur la concorde familiale :</a:t>
            </a:r>
            <a:endParaRPr lang="fr-FR" sz="3100" dirty="0">
              <a:solidFill>
                <a:srgbClr val="FF0000"/>
              </a:solidFill>
            </a:endParaRPr>
          </a:p>
          <a:p>
            <a:pPr marL="2114550" lvl="3" indent="-742950" algn="l">
              <a:buFont typeface="+mj-lt"/>
              <a:buAutoNum type="alphaLcParenR"/>
            </a:pPr>
            <a:r>
              <a:rPr lang="fr-FR" b="1" dirty="0">
                <a:solidFill>
                  <a:schemeClr val="tx1"/>
                </a:solidFill>
              </a:rPr>
              <a:t>dislocation de la </a:t>
            </a:r>
            <a:r>
              <a:rPr lang="fr-FR" b="1" dirty="0" smtClean="0">
                <a:solidFill>
                  <a:schemeClr val="tx1"/>
                </a:solidFill>
              </a:rPr>
              <a:t>famille</a:t>
            </a:r>
            <a:endParaRPr lang="fr-FR" dirty="0">
              <a:solidFill>
                <a:schemeClr val="tx1"/>
              </a:solidFill>
            </a:endParaRPr>
          </a:p>
          <a:p>
            <a:pPr marL="2114550" lvl="3" indent="-742950" algn="l">
              <a:buFont typeface="+mj-lt"/>
              <a:buAutoNum type="alphaLcParenR"/>
            </a:pPr>
            <a:r>
              <a:rPr lang="fr-FR" b="1" dirty="0">
                <a:solidFill>
                  <a:schemeClr val="tx1"/>
                </a:solidFill>
              </a:rPr>
              <a:t>destructions </a:t>
            </a:r>
            <a:r>
              <a:rPr lang="fr-FR" b="1" dirty="0" smtClean="0">
                <a:solidFill>
                  <a:schemeClr val="tx1"/>
                </a:solidFill>
              </a:rPr>
              <a:t>:</a:t>
            </a:r>
          </a:p>
          <a:p>
            <a:pPr marL="2571750" lvl="4" indent="-742950" algn="l">
              <a:buFont typeface="Arial" pitchFamily="34" charset="0"/>
              <a:buChar char="•"/>
            </a:pPr>
            <a:r>
              <a:rPr lang="fr-FR" dirty="0" smtClean="0">
                <a:solidFill>
                  <a:schemeClr val="tx1"/>
                </a:solidFill>
              </a:rPr>
              <a:t>de </a:t>
            </a:r>
            <a:r>
              <a:rPr lang="fr-FR" dirty="0">
                <a:solidFill>
                  <a:schemeClr val="tx1"/>
                </a:solidFill>
              </a:rPr>
              <a:t>toute la ville de Sodome (</a:t>
            </a:r>
            <a:r>
              <a:rPr lang="fr-FR" dirty="0" err="1">
                <a:solidFill>
                  <a:schemeClr val="tx1"/>
                </a:solidFill>
              </a:rPr>
              <a:t>Gn</a:t>
            </a:r>
            <a:r>
              <a:rPr lang="fr-FR" dirty="0">
                <a:solidFill>
                  <a:schemeClr val="tx1"/>
                </a:solidFill>
              </a:rPr>
              <a:t> 19, 19-24</a:t>
            </a:r>
            <a:r>
              <a:rPr lang="fr-FR" dirty="0" smtClean="0">
                <a:solidFill>
                  <a:schemeClr val="tx1"/>
                </a:solidFill>
              </a:rPr>
              <a:t>),</a:t>
            </a:r>
          </a:p>
          <a:p>
            <a:pPr marL="2571750" lvl="4" indent="-742950" algn="l">
              <a:buFont typeface="Arial" pitchFamily="34" charset="0"/>
              <a:buChar char="•"/>
            </a:pPr>
            <a:r>
              <a:rPr lang="fr-FR" dirty="0" smtClean="0">
                <a:solidFill>
                  <a:schemeClr val="tx1"/>
                </a:solidFill>
              </a:rPr>
              <a:t>la </a:t>
            </a:r>
            <a:r>
              <a:rPr lang="fr-FR" dirty="0">
                <a:solidFill>
                  <a:schemeClr val="tx1"/>
                </a:solidFill>
              </a:rPr>
              <a:t>femme de </a:t>
            </a:r>
            <a:r>
              <a:rPr lang="fr-FR" dirty="0" smtClean="0">
                <a:solidFill>
                  <a:schemeClr val="tx1"/>
                </a:solidFill>
              </a:rPr>
              <a:t>Loth a </a:t>
            </a:r>
            <a:r>
              <a:rPr lang="fr-FR" dirty="0">
                <a:solidFill>
                  <a:schemeClr val="tx1"/>
                </a:solidFill>
              </a:rPr>
              <a:t>été transformée en statue de sel (</a:t>
            </a:r>
            <a:r>
              <a:rPr lang="fr-FR" dirty="0" err="1">
                <a:solidFill>
                  <a:schemeClr val="tx1"/>
                </a:solidFill>
              </a:rPr>
              <a:t>Gn</a:t>
            </a:r>
            <a:r>
              <a:rPr lang="fr-FR" dirty="0">
                <a:solidFill>
                  <a:schemeClr val="tx1"/>
                </a:solidFill>
              </a:rPr>
              <a:t> 19, 26</a:t>
            </a:r>
            <a:r>
              <a:rPr lang="fr-FR" dirty="0" smtClean="0">
                <a:solidFill>
                  <a:schemeClr val="tx1"/>
                </a:solidFill>
              </a:rPr>
              <a:t>),</a:t>
            </a:r>
          </a:p>
          <a:p>
            <a:pPr marL="2114550" lvl="3" indent="-742950" algn="l">
              <a:buFont typeface="+mj-lt"/>
              <a:buAutoNum type="alphaLcParenR"/>
            </a:pPr>
            <a:r>
              <a:rPr lang="fr-FR" b="1" dirty="0" smtClean="0">
                <a:solidFill>
                  <a:schemeClr val="tx1"/>
                </a:solidFill>
              </a:rPr>
              <a:t>guerres fratricides </a:t>
            </a:r>
            <a:r>
              <a:rPr lang="fr-FR" dirty="0" smtClean="0">
                <a:solidFill>
                  <a:schemeClr val="tx1"/>
                </a:solidFill>
              </a:rPr>
              <a:t>des </a:t>
            </a:r>
            <a:r>
              <a:rPr lang="fr-FR" dirty="0">
                <a:solidFill>
                  <a:schemeClr val="tx1"/>
                </a:solidFill>
              </a:rPr>
              <a:t>Moabites et des Ammonites contre les Hébreux,</a:t>
            </a:r>
          </a:p>
          <a:p>
            <a:pPr marL="2114550" lvl="3" indent="-742950" algn="l">
              <a:buFont typeface="+mj-lt"/>
              <a:buAutoNum type="alphaLcParenR"/>
            </a:pPr>
            <a:endParaRPr lang="fr-FR" sz="3200" dirty="0">
              <a:solidFill>
                <a:schemeClr val="tx1"/>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4608512"/>
          </a:xfrm>
        </p:spPr>
        <p:txBody>
          <a:bodyPr>
            <a:noAutofit/>
          </a:bodyPr>
          <a:lstStyle/>
          <a:p>
            <a:pPr lvl="0" algn="l"/>
            <a:r>
              <a:rPr lang="fr-FR" sz="2900" b="1" dirty="0" smtClean="0">
                <a:solidFill>
                  <a:srgbClr val="FF0000"/>
                </a:solidFill>
              </a:rPr>
              <a:t>III. Hors </a:t>
            </a:r>
            <a:r>
              <a:rPr lang="fr-FR" sz="2900" b="1" dirty="0">
                <a:solidFill>
                  <a:srgbClr val="FF0000"/>
                </a:solidFill>
              </a:rPr>
              <a:t>de la Volonté de Dieu, point de salut </a:t>
            </a:r>
            <a:r>
              <a:rPr lang="fr-FR" sz="2900" b="1" dirty="0" smtClean="0">
                <a:solidFill>
                  <a:srgbClr val="FF0000"/>
                </a:solidFill>
              </a:rPr>
              <a:t>:</a:t>
            </a:r>
            <a:endParaRPr lang="fr-FR" sz="2900" dirty="0">
              <a:solidFill>
                <a:srgbClr val="FF0000"/>
              </a:solidFill>
            </a:endParaRPr>
          </a:p>
          <a:p>
            <a:pPr lvl="0" algn="l"/>
            <a:r>
              <a:rPr lang="fr-FR" sz="2900" b="1" dirty="0" smtClean="0">
                <a:solidFill>
                  <a:srgbClr val="FF0000"/>
                </a:solidFill>
              </a:rPr>
              <a:t>      B. Dans </a:t>
            </a:r>
            <a:r>
              <a:rPr lang="fr-FR" sz="2900" b="1" dirty="0">
                <a:solidFill>
                  <a:srgbClr val="FF0000"/>
                </a:solidFill>
              </a:rPr>
              <a:t>les relations familiales :</a:t>
            </a:r>
            <a:endParaRPr lang="fr-FR" sz="2900" dirty="0">
              <a:solidFill>
                <a:srgbClr val="FF0000"/>
              </a:solidFill>
            </a:endParaRPr>
          </a:p>
          <a:p>
            <a:pPr lvl="1" algn="l"/>
            <a:r>
              <a:rPr lang="fr-FR" sz="2900" b="1" dirty="0" smtClean="0">
                <a:solidFill>
                  <a:schemeClr val="tx1"/>
                </a:solidFill>
              </a:rPr>
              <a:t>	</a:t>
            </a:r>
            <a:r>
              <a:rPr lang="fr-FR" sz="2900" b="1" dirty="0" smtClean="0">
                <a:solidFill>
                  <a:srgbClr val="FF0000"/>
                </a:solidFill>
              </a:rPr>
              <a:t>1. </a:t>
            </a:r>
            <a:r>
              <a:rPr lang="fr-FR" sz="2900" b="1" dirty="0" err="1" smtClean="0">
                <a:solidFill>
                  <a:srgbClr val="FF0000"/>
                </a:solidFill>
              </a:rPr>
              <a:t>Saraï</a:t>
            </a:r>
            <a:r>
              <a:rPr lang="fr-FR" sz="2900" b="1" dirty="0" smtClean="0">
                <a:solidFill>
                  <a:srgbClr val="FF0000"/>
                </a:solidFill>
              </a:rPr>
              <a:t> manque de confiance dans la promesse de Dieu </a:t>
            </a:r>
            <a:r>
              <a:rPr lang="fr-FR" sz="2000" dirty="0" smtClean="0">
                <a:solidFill>
                  <a:schemeClr val="tx1"/>
                </a:solidFill>
              </a:rPr>
              <a:t>car elle n’en voit toujours pas la réalisation. Son histoire, racontée plus haut, a les conséquences suivantes :</a:t>
            </a:r>
          </a:p>
          <a:p>
            <a:pPr marL="1885950" lvl="3" indent="-514350" algn="l">
              <a:buFont typeface="+mj-lt"/>
              <a:buAutoNum type="alphaLcParenR"/>
            </a:pPr>
            <a:r>
              <a:rPr lang="fr-FR" dirty="0" smtClean="0">
                <a:solidFill>
                  <a:schemeClr val="tx1"/>
                </a:solidFill>
              </a:rPr>
              <a:t>maltraitance : </a:t>
            </a:r>
            <a:r>
              <a:rPr lang="fr-FR" dirty="0" err="1" smtClean="0">
                <a:solidFill>
                  <a:schemeClr val="tx1"/>
                </a:solidFill>
              </a:rPr>
              <a:t>Saraï</a:t>
            </a:r>
            <a:r>
              <a:rPr lang="fr-FR" dirty="0" smtClean="0">
                <a:solidFill>
                  <a:schemeClr val="tx1"/>
                </a:solidFill>
              </a:rPr>
              <a:t> maltraite </a:t>
            </a:r>
            <a:r>
              <a:rPr lang="fr-FR" dirty="0" err="1" smtClean="0">
                <a:solidFill>
                  <a:schemeClr val="tx1"/>
                </a:solidFill>
              </a:rPr>
              <a:t>Hagar</a:t>
            </a:r>
            <a:r>
              <a:rPr lang="fr-FR" dirty="0" smtClean="0">
                <a:solidFill>
                  <a:schemeClr val="tx1"/>
                </a:solidFill>
              </a:rPr>
              <a:t>,</a:t>
            </a:r>
          </a:p>
          <a:p>
            <a:pPr marL="1885950" lvl="3" indent="-514350" algn="l">
              <a:buFont typeface="+mj-lt"/>
              <a:buAutoNum type="alphaLcParenR"/>
            </a:pPr>
            <a:r>
              <a:rPr lang="fr-FR" dirty="0" smtClean="0">
                <a:solidFill>
                  <a:schemeClr val="tx1"/>
                </a:solidFill>
              </a:rPr>
              <a:t>renvoi : </a:t>
            </a:r>
            <a:r>
              <a:rPr lang="fr-FR" dirty="0" err="1" smtClean="0">
                <a:solidFill>
                  <a:schemeClr val="tx1"/>
                </a:solidFill>
              </a:rPr>
              <a:t>Saraï</a:t>
            </a:r>
            <a:r>
              <a:rPr lang="fr-FR" dirty="0" smtClean="0">
                <a:solidFill>
                  <a:schemeClr val="tx1"/>
                </a:solidFill>
              </a:rPr>
              <a:t> exige de son mari de renvoyer </a:t>
            </a:r>
            <a:r>
              <a:rPr lang="fr-FR" dirty="0" err="1" smtClean="0">
                <a:solidFill>
                  <a:schemeClr val="tx1"/>
                </a:solidFill>
              </a:rPr>
              <a:t>Hagar</a:t>
            </a:r>
            <a:r>
              <a:rPr lang="fr-FR" dirty="0" smtClean="0">
                <a:solidFill>
                  <a:schemeClr val="tx1"/>
                </a:solidFill>
              </a:rPr>
              <a:t>, sa servante (</a:t>
            </a:r>
            <a:r>
              <a:rPr lang="fr-FR" dirty="0" err="1" smtClean="0">
                <a:solidFill>
                  <a:schemeClr val="tx1"/>
                </a:solidFill>
              </a:rPr>
              <a:t>Gn</a:t>
            </a:r>
            <a:r>
              <a:rPr lang="fr-FR" dirty="0" smtClean="0">
                <a:solidFill>
                  <a:schemeClr val="tx1"/>
                </a:solidFill>
              </a:rPr>
              <a:t> 21, 9-14),</a:t>
            </a:r>
          </a:p>
          <a:p>
            <a:pPr marL="1885950" lvl="3" indent="-514350" algn="l">
              <a:buFont typeface="+mj-lt"/>
              <a:buAutoNum type="alphaLcParenR"/>
            </a:pPr>
            <a:r>
              <a:rPr lang="fr-FR" dirty="0" smtClean="0">
                <a:solidFill>
                  <a:schemeClr val="tx1"/>
                </a:solidFill>
              </a:rPr>
              <a:t>Ismaël et Isaac, les 2 frères, ne grandiront pas ensemble et ne connaîtront pas,</a:t>
            </a:r>
            <a:endParaRPr lang="fr-FR" dirty="0">
              <a:solidFill>
                <a:schemeClr val="tx1"/>
              </a:solidFill>
            </a:endParaRPr>
          </a:p>
          <a:p>
            <a:pPr algn="l"/>
            <a:r>
              <a:rPr lang="fr-FR" sz="2900" b="1" dirty="0" smtClean="0">
                <a:solidFill>
                  <a:schemeClr val="tx1"/>
                </a:solidFill>
              </a:rPr>
              <a:t>	</a:t>
            </a:r>
            <a:r>
              <a:rPr lang="fr-FR" sz="2900" b="1" dirty="0" smtClean="0">
                <a:solidFill>
                  <a:srgbClr val="FF0000"/>
                </a:solidFill>
              </a:rPr>
              <a:t>2. Isaac </a:t>
            </a:r>
            <a:r>
              <a:rPr lang="fr-FR" sz="2900" b="1" dirty="0">
                <a:solidFill>
                  <a:srgbClr val="FF0000"/>
                </a:solidFill>
              </a:rPr>
              <a:t>et Rebecca ont eu 2 fils jumeaux</a:t>
            </a:r>
            <a:r>
              <a:rPr lang="fr-FR" sz="2900" dirty="0">
                <a:solidFill>
                  <a:schemeClr val="tx1"/>
                </a:solidFill>
              </a:rPr>
              <a:t> </a:t>
            </a: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5112568"/>
          </a:xfrm>
        </p:spPr>
        <p:txBody>
          <a:bodyPr>
            <a:noAutofit/>
          </a:bodyPr>
          <a:lstStyle/>
          <a:p>
            <a:pPr lvl="0" algn="l"/>
            <a:r>
              <a:rPr lang="fr-FR" b="1" dirty="0" smtClean="0">
                <a:solidFill>
                  <a:srgbClr val="FF0000"/>
                </a:solidFill>
              </a:rPr>
              <a:t>III. Hors </a:t>
            </a:r>
            <a:r>
              <a:rPr lang="fr-FR" b="1" dirty="0">
                <a:solidFill>
                  <a:srgbClr val="FF0000"/>
                </a:solidFill>
              </a:rPr>
              <a:t>de la Volonté de Dieu, point de salut </a:t>
            </a:r>
            <a:r>
              <a:rPr lang="fr-FR" b="1" dirty="0" smtClean="0">
                <a:solidFill>
                  <a:srgbClr val="FF0000"/>
                </a:solidFill>
              </a:rPr>
              <a:t>:</a:t>
            </a:r>
            <a:endParaRPr lang="fr-FR" dirty="0">
              <a:solidFill>
                <a:srgbClr val="FF0000"/>
              </a:solidFill>
            </a:endParaRPr>
          </a:p>
          <a:p>
            <a:pPr lvl="0" algn="l"/>
            <a:r>
              <a:rPr lang="fr-FR" sz="3100" b="1" dirty="0" smtClean="0">
                <a:solidFill>
                  <a:srgbClr val="FF0000"/>
                </a:solidFill>
              </a:rPr>
              <a:t>      </a:t>
            </a:r>
            <a:r>
              <a:rPr lang="fr-FR" b="1" dirty="0" smtClean="0">
                <a:solidFill>
                  <a:srgbClr val="FF0000"/>
                </a:solidFill>
              </a:rPr>
              <a:t>B. Dans </a:t>
            </a:r>
            <a:r>
              <a:rPr lang="fr-FR" b="1" dirty="0">
                <a:solidFill>
                  <a:srgbClr val="FF0000"/>
                </a:solidFill>
              </a:rPr>
              <a:t>les relations familiales </a:t>
            </a:r>
            <a:r>
              <a:rPr lang="fr-FR" b="1" dirty="0" smtClean="0">
                <a:solidFill>
                  <a:srgbClr val="FF0000"/>
                </a:solidFill>
              </a:rPr>
              <a:t>:</a:t>
            </a:r>
            <a:endParaRPr lang="fr-FR" sz="3200" dirty="0">
              <a:solidFill>
                <a:schemeClr val="tx1"/>
              </a:solidFill>
            </a:endParaRPr>
          </a:p>
          <a:p>
            <a:pPr lvl="0" algn="l"/>
            <a:r>
              <a:rPr lang="fr-FR" b="1" dirty="0" smtClean="0">
                <a:solidFill>
                  <a:schemeClr val="tx1"/>
                </a:solidFill>
              </a:rPr>
              <a:t>	</a:t>
            </a:r>
            <a:r>
              <a:rPr lang="fr-FR" b="1" dirty="0" smtClean="0">
                <a:solidFill>
                  <a:srgbClr val="FF0000"/>
                </a:solidFill>
              </a:rPr>
              <a:t>2. Isaac </a:t>
            </a:r>
            <a:r>
              <a:rPr lang="fr-FR" b="1" dirty="0">
                <a:solidFill>
                  <a:srgbClr val="FF0000"/>
                </a:solidFill>
              </a:rPr>
              <a:t>et Rebecca ont eu 2 fils jumeaux</a:t>
            </a:r>
            <a:r>
              <a:rPr lang="fr-FR" dirty="0">
                <a:solidFill>
                  <a:srgbClr val="FF0000"/>
                </a:solidFill>
              </a:rPr>
              <a:t> : </a:t>
            </a:r>
            <a:r>
              <a:rPr lang="fr-FR" dirty="0">
                <a:solidFill>
                  <a:schemeClr val="tx1"/>
                </a:solidFill>
              </a:rPr>
              <a:t>Esaü et Jacob (</a:t>
            </a:r>
            <a:r>
              <a:rPr lang="fr-FR" dirty="0" err="1">
                <a:solidFill>
                  <a:schemeClr val="tx1"/>
                </a:solidFill>
              </a:rPr>
              <a:t>Gn</a:t>
            </a:r>
            <a:r>
              <a:rPr lang="fr-FR" dirty="0">
                <a:solidFill>
                  <a:schemeClr val="tx1"/>
                </a:solidFill>
              </a:rPr>
              <a:t> 25, 19-26</a:t>
            </a:r>
            <a:r>
              <a:rPr lang="fr-FR" dirty="0" smtClean="0">
                <a:solidFill>
                  <a:schemeClr val="tx1"/>
                </a:solidFill>
              </a:rPr>
              <a:t>) :</a:t>
            </a:r>
            <a:endParaRPr lang="fr-FR" dirty="0">
              <a:solidFill>
                <a:schemeClr val="tx1"/>
              </a:solidFill>
            </a:endParaRPr>
          </a:p>
          <a:p>
            <a:pPr marL="1885950" lvl="3" indent="-514350" algn="l">
              <a:buFont typeface="+mj-lt"/>
              <a:buAutoNum type="alphaLcParenR"/>
            </a:pPr>
            <a:r>
              <a:rPr lang="fr-FR" b="1" dirty="0">
                <a:solidFill>
                  <a:schemeClr val="tx1"/>
                </a:solidFill>
              </a:rPr>
              <a:t>mais les parents ont chacun préféré un de leurs fils à l’autre</a:t>
            </a:r>
            <a:r>
              <a:rPr lang="fr-FR" dirty="0">
                <a:solidFill>
                  <a:schemeClr val="tx1"/>
                </a:solidFill>
              </a:rPr>
              <a:t> </a:t>
            </a:r>
            <a:r>
              <a:rPr lang="fr-FR" b="1" dirty="0">
                <a:solidFill>
                  <a:schemeClr val="tx1"/>
                </a:solidFill>
              </a:rPr>
              <a:t>(</a:t>
            </a:r>
            <a:r>
              <a:rPr lang="fr-FR" b="1" dirty="0" err="1">
                <a:solidFill>
                  <a:schemeClr val="tx1"/>
                </a:solidFill>
              </a:rPr>
              <a:t>Gn</a:t>
            </a:r>
            <a:r>
              <a:rPr lang="fr-FR" b="1" dirty="0">
                <a:solidFill>
                  <a:schemeClr val="tx1"/>
                </a:solidFill>
              </a:rPr>
              <a:t> 25, 28</a:t>
            </a:r>
            <a:r>
              <a:rPr lang="fr-FR" b="1" dirty="0" smtClean="0">
                <a:solidFill>
                  <a:schemeClr val="tx1"/>
                </a:solidFill>
              </a:rPr>
              <a:t>),</a:t>
            </a:r>
            <a:endParaRPr lang="fr-FR" dirty="0">
              <a:solidFill>
                <a:schemeClr val="tx1"/>
              </a:solidFill>
            </a:endParaRPr>
          </a:p>
          <a:p>
            <a:pPr marL="1885950" lvl="3" indent="-514350" algn="l">
              <a:buFont typeface="+mj-lt"/>
              <a:buAutoNum type="alphaLcParenR"/>
            </a:pPr>
            <a:r>
              <a:rPr lang="fr-FR" b="1" dirty="0" smtClean="0">
                <a:solidFill>
                  <a:schemeClr val="tx1"/>
                </a:solidFill>
              </a:rPr>
              <a:t>conséquences</a:t>
            </a:r>
            <a:r>
              <a:rPr lang="fr-FR" b="1" dirty="0">
                <a:solidFill>
                  <a:schemeClr val="tx1"/>
                </a:solidFill>
              </a:rPr>
              <a:t> </a:t>
            </a:r>
            <a:r>
              <a:rPr lang="fr-FR" b="1" dirty="0" smtClean="0">
                <a:solidFill>
                  <a:schemeClr val="tx1"/>
                </a:solidFill>
              </a:rPr>
              <a:t>:</a:t>
            </a:r>
          </a:p>
          <a:p>
            <a:pPr marL="2343150" lvl="4" indent="-514350" algn="l">
              <a:buFont typeface="Arial" pitchFamily="34" charset="0"/>
              <a:buChar char="•"/>
            </a:pPr>
            <a:r>
              <a:rPr lang="fr-FR" b="1" dirty="0" smtClean="0">
                <a:solidFill>
                  <a:schemeClr val="tx1"/>
                </a:solidFill>
              </a:rPr>
              <a:t>arnaques </a:t>
            </a:r>
            <a:r>
              <a:rPr lang="fr-FR" b="1" dirty="0">
                <a:solidFill>
                  <a:schemeClr val="tx1"/>
                </a:solidFill>
              </a:rPr>
              <a:t>familiales :</a:t>
            </a:r>
            <a:r>
              <a:rPr lang="fr-FR" dirty="0">
                <a:solidFill>
                  <a:schemeClr val="tx1"/>
                </a:solidFill>
              </a:rPr>
              <a:t> les enfants essayent, par tous les moyens, de trouver grâce aux yeux de leurs parents et d’en tirer profit </a:t>
            </a:r>
            <a:r>
              <a:rPr lang="fr-FR" dirty="0" smtClean="0">
                <a:solidFill>
                  <a:schemeClr val="tx1"/>
                </a:solidFill>
              </a:rPr>
              <a:t>:</a:t>
            </a:r>
            <a:endParaRPr lang="fr-FR" dirty="0">
              <a:solidFill>
                <a:schemeClr val="tx1"/>
              </a:solidFill>
            </a:endParaRPr>
          </a:p>
          <a:p>
            <a:pPr algn="l"/>
            <a:r>
              <a:rPr lang="fr-FR" sz="2800" dirty="0">
                <a:solidFill>
                  <a:schemeClr val="tx1"/>
                </a:solidFill>
              </a:rPr>
              <a:t> </a:t>
            </a:r>
            <a:endParaRPr lang="fr-FR" sz="3200" dirty="0">
              <a:solidFill>
                <a:schemeClr val="tx1"/>
              </a:solidFill>
            </a:endParaRP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6021288"/>
          </a:xfrm>
        </p:spPr>
        <p:txBody>
          <a:bodyPr>
            <a:noAutofit/>
          </a:bodyPr>
          <a:lstStyle/>
          <a:p>
            <a:pPr lvl="0" algn="l"/>
            <a:r>
              <a:rPr lang="fr-FR" sz="2800" b="1" dirty="0" smtClean="0">
                <a:solidFill>
                  <a:srgbClr val="FF0000"/>
                </a:solidFill>
              </a:rPr>
              <a:t>III. Hors </a:t>
            </a:r>
            <a:r>
              <a:rPr lang="fr-FR" sz="2800" b="1" dirty="0">
                <a:solidFill>
                  <a:srgbClr val="FF0000"/>
                </a:solidFill>
              </a:rPr>
              <a:t>de la Volonté de Dieu, point de salut </a:t>
            </a:r>
            <a:r>
              <a:rPr lang="fr-FR" sz="2800" b="1" dirty="0" smtClean="0">
                <a:solidFill>
                  <a:srgbClr val="FF0000"/>
                </a:solidFill>
              </a:rPr>
              <a:t>:</a:t>
            </a:r>
            <a:endParaRPr lang="fr-FR" sz="2800" dirty="0">
              <a:solidFill>
                <a:srgbClr val="FF0000"/>
              </a:solidFill>
            </a:endParaRPr>
          </a:p>
          <a:p>
            <a:pPr lvl="0" algn="l"/>
            <a:r>
              <a:rPr lang="fr-FR" sz="2800" b="1" dirty="0" smtClean="0">
                <a:solidFill>
                  <a:srgbClr val="FF0000"/>
                </a:solidFill>
              </a:rPr>
              <a:t>      B. Dans </a:t>
            </a:r>
            <a:r>
              <a:rPr lang="fr-FR" sz="2800" b="1" dirty="0">
                <a:solidFill>
                  <a:srgbClr val="FF0000"/>
                </a:solidFill>
              </a:rPr>
              <a:t>les relations familiales </a:t>
            </a:r>
            <a:r>
              <a:rPr lang="fr-FR" sz="2800" b="1" dirty="0" smtClean="0">
                <a:solidFill>
                  <a:srgbClr val="FF0000"/>
                </a:solidFill>
              </a:rPr>
              <a:t>:</a:t>
            </a:r>
            <a:endParaRPr lang="fr-FR" sz="2800" dirty="0">
              <a:solidFill>
                <a:schemeClr val="tx1"/>
              </a:solidFill>
            </a:endParaRPr>
          </a:p>
          <a:p>
            <a:pPr lvl="0" algn="l"/>
            <a:r>
              <a:rPr lang="fr-FR" sz="2800" b="1" dirty="0" smtClean="0">
                <a:solidFill>
                  <a:schemeClr val="tx1"/>
                </a:solidFill>
              </a:rPr>
              <a:t>	</a:t>
            </a:r>
            <a:r>
              <a:rPr lang="fr-FR" sz="2800" b="1" dirty="0" smtClean="0">
                <a:solidFill>
                  <a:srgbClr val="FF0000"/>
                </a:solidFill>
              </a:rPr>
              <a:t>2. Isaac </a:t>
            </a:r>
            <a:r>
              <a:rPr lang="fr-FR" sz="2800" b="1" dirty="0">
                <a:solidFill>
                  <a:srgbClr val="FF0000"/>
                </a:solidFill>
              </a:rPr>
              <a:t>et Rebecca ont eu 2 fils jumeaux</a:t>
            </a:r>
            <a:r>
              <a:rPr lang="fr-FR" sz="2800" dirty="0">
                <a:solidFill>
                  <a:srgbClr val="FF0000"/>
                </a:solidFill>
              </a:rPr>
              <a:t> </a:t>
            </a:r>
            <a:r>
              <a:rPr lang="fr-FR" sz="2800" dirty="0" smtClean="0">
                <a:solidFill>
                  <a:srgbClr val="FF0000"/>
                </a:solidFill>
              </a:rPr>
              <a:t>:</a:t>
            </a:r>
            <a:endParaRPr lang="fr-FR" sz="2800" dirty="0">
              <a:solidFill>
                <a:schemeClr val="tx1"/>
              </a:solidFill>
            </a:endParaRPr>
          </a:p>
          <a:p>
            <a:pPr marL="1885950" lvl="3" indent="-514350" algn="l">
              <a:buFont typeface="+mj-lt"/>
              <a:buAutoNum type="alphaLcParenR"/>
            </a:pPr>
            <a:r>
              <a:rPr lang="fr-FR" sz="2800" b="1" dirty="0" smtClean="0">
                <a:solidFill>
                  <a:schemeClr val="tx1"/>
                </a:solidFill>
              </a:rPr>
              <a:t>Préférence des parents,</a:t>
            </a:r>
            <a:endParaRPr lang="fr-FR" sz="2800" dirty="0" smtClean="0">
              <a:solidFill>
                <a:schemeClr val="tx1"/>
              </a:solidFill>
            </a:endParaRPr>
          </a:p>
          <a:p>
            <a:pPr marL="1885950" lvl="3" indent="-514350" algn="l">
              <a:buFont typeface="+mj-lt"/>
              <a:buAutoNum type="alphaLcParenR"/>
            </a:pPr>
            <a:r>
              <a:rPr lang="fr-FR" sz="2900" b="1" dirty="0" smtClean="0">
                <a:solidFill>
                  <a:schemeClr val="tx1"/>
                </a:solidFill>
              </a:rPr>
              <a:t>conséquences</a:t>
            </a:r>
            <a:r>
              <a:rPr lang="fr-FR" sz="2900" b="1" dirty="0">
                <a:solidFill>
                  <a:schemeClr val="tx1"/>
                </a:solidFill>
              </a:rPr>
              <a:t> </a:t>
            </a:r>
            <a:r>
              <a:rPr lang="fr-FR" sz="2900" b="1" dirty="0" smtClean="0">
                <a:solidFill>
                  <a:schemeClr val="tx1"/>
                </a:solidFill>
              </a:rPr>
              <a:t>:</a:t>
            </a:r>
          </a:p>
          <a:p>
            <a:pPr marL="2343150" lvl="4" indent="-514350" algn="l">
              <a:buFont typeface="Arial" pitchFamily="34" charset="0"/>
              <a:buChar char="•"/>
            </a:pPr>
            <a:r>
              <a:rPr lang="fr-FR" b="1" dirty="0" smtClean="0">
                <a:solidFill>
                  <a:schemeClr val="tx1"/>
                </a:solidFill>
              </a:rPr>
              <a:t>arnaques </a:t>
            </a:r>
            <a:r>
              <a:rPr lang="fr-FR" b="1" dirty="0">
                <a:solidFill>
                  <a:schemeClr val="tx1"/>
                </a:solidFill>
              </a:rPr>
              <a:t>familiales </a:t>
            </a:r>
            <a:r>
              <a:rPr lang="fr-FR" b="1" dirty="0" smtClean="0">
                <a:solidFill>
                  <a:schemeClr val="tx1"/>
                </a:solidFill>
              </a:rPr>
              <a:t>:</a:t>
            </a:r>
            <a:endParaRPr lang="fr-FR" dirty="0" smtClean="0">
              <a:solidFill>
                <a:schemeClr val="tx1"/>
              </a:solidFill>
            </a:endParaRPr>
          </a:p>
          <a:p>
            <a:pPr marL="2800350" lvl="5" indent="-514350" algn="l">
              <a:buFont typeface="Wingdings" pitchFamily="2" charset="2"/>
              <a:buChar char="Ø"/>
            </a:pPr>
            <a:r>
              <a:rPr lang="fr-FR" dirty="0" smtClean="0">
                <a:solidFill>
                  <a:schemeClr val="tx1"/>
                </a:solidFill>
              </a:rPr>
              <a:t>plat </a:t>
            </a:r>
            <a:r>
              <a:rPr lang="fr-FR" dirty="0">
                <a:solidFill>
                  <a:schemeClr val="tx1"/>
                </a:solidFill>
              </a:rPr>
              <a:t>de lentilles contre droit d’ainesse (</a:t>
            </a:r>
            <a:r>
              <a:rPr lang="fr-FR" dirty="0" err="1">
                <a:solidFill>
                  <a:schemeClr val="tx1"/>
                </a:solidFill>
              </a:rPr>
              <a:t>Gn</a:t>
            </a:r>
            <a:r>
              <a:rPr lang="fr-FR" dirty="0">
                <a:solidFill>
                  <a:schemeClr val="tx1"/>
                </a:solidFill>
              </a:rPr>
              <a:t> 25, 29-34</a:t>
            </a:r>
            <a:r>
              <a:rPr lang="fr-FR" dirty="0" smtClean="0">
                <a:solidFill>
                  <a:schemeClr val="tx1"/>
                </a:solidFill>
              </a:rPr>
              <a:t>),</a:t>
            </a:r>
          </a:p>
          <a:p>
            <a:pPr marL="2800350" lvl="5" indent="-514350" algn="l">
              <a:buFont typeface="Wingdings" pitchFamily="2" charset="2"/>
              <a:buChar char="Ø"/>
            </a:pPr>
            <a:r>
              <a:rPr lang="fr-FR" dirty="0" smtClean="0">
                <a:solidFill>
                  <a:schemeClr val="tx1"/>
                </a:solidFill>
              </a:rPr>
              <a:t>Jacob</a:t>
            </a:r>
            <a:r>
              <a:rPr lang="fr-FR" dirty="0">
                <a:solidFill>
                  <a:schemeClr val="tx1"/>
                </a:solidFill>
              </a:rPr>
              <a:t>, aidé par sa mère, Rebecca, vole la bénédiction d’Isaac aidé par sa mère (aveugle et en fin de vie) qui était promise à Esaü (</a:t>
            </a:r>
            <a:r>
              <a:rPr lang="fr-FR" dirty="0" err="1">
                <a:solidFill>
                  <a:schemeClr val="tx1"/>
                </a:solidFill>
              </a:rPr>
              <a:t>Gn</a:t>
            </a:r>
            <a:r>
              <a:rPr lang="fr-FR" dirty="0">
                <a:solidFill>
                  <a:schemeClr val="tx1"/>
                </a:solidFill>
              </a:rPr>
              <a:t> 27, 1-40),</a:t>
            </a:r>
          </a:p>
          <a:p>
            <a:pPr algn="l"/>
            <a:r>
              <a:rPr lang="fr-FR" sz="2800" dirty="0">
                <a:solidFill>
                  <a:schemeClr val="tx1"/>
                </a:solidFill>
              </a:rPr>
              <a:t> </a:t>
            </a:r>
            <a:endParaRPr lang="fr-FR" sz="3200" dirty="0">
              <a:solidFill>
                <a:schemeClr val="tx1"/>
              </a:solidFill>
            </a:endParaRP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6021288"/>
          </a:xfrm>
        </p:spPr>
        <p:txBody>
          <a:bodyPr>
            <a:noAutofit/>
          </a:bodyPr>
          <a:lstStyle/>
          <a:p>
            <a:pPr lvl="0" algn="l"/>
            <a:r>
              <a:rPr lang="fr-FR" b="1" dirty="0" smtClean="0">
                <a:solidFill>
                  <a:srgbClr val="FF0000"/>
                </a:solidFill>
              </a:rPr>
              <a:t>III. Hors </a:t>
            </a:r>
            <a:r>
              <a:rPr lang="fr-FR" b="1" dirty="0">
                <a:solidFill>
                  <a:srgbClr val="FF0000"/>
                </a:solidFill>
              </a:rPr>
              <a:t>de la Volonté de Dieu, point de salut </a:t>
            </a:r>
            <a:r>
              <a:rPr lang="fr-FR" b="1" dirty="0" smtClean="0">
                <a:solidFill>
                  <a:srgbClr val="FF0000"/>
                </a:solidFill>
              </a:rPr>
              <a:t>:</a:t>
            </a:r>
            <a:endParaRPr lang="fr-FR" dirty="0">
              <a:solidFill>
                <a:srgbClr val="FF0000"/>
              </a:solidFill>
            </a:endParaRPr>
          </a:p>
          <a:p>
            <a:pPr lvl="0" algn="l"/>
            <a:r>
              <a:rPr lang="fr-FR" b="1" dirty="0" smtClean="0">
                <a:solidFill>
                  <a:srgbClr val="FF0000"/>
                </a:solidFill>
              </a:rPr>
              <a:t>      B. Dans </a:t>
            </a:r>
            <a:r>
              <a:rPr lang="fr-FR" b="1" dirty="0">
                <a:solidFill>
                  <a:srgbClr val="FF0000"/>
                </a:solidFill>
              </a:rPr>
              <a:t>les relations familiales </a:t>
            </a:r>
            <a:r>
              <a:rPr lang="fr-FR" b="1" dirty="0" smtClean="0">
                <a:solidFill>
                  <a:srgbClr val="FF0000"/>
                </a:solidFill>
              </a:rPr>
              <a:t>:</a:t>
            </a:r>
            <a:endParaRPr lang="fr-FR" dirty="0">
              <a:solidFill>
                <a:schemeClr val="tx1"/>
              </a:solidFill>
            </a:endParaRPr>
          </a:p>
          <a:p>
            <a:pPr lvl="0" algn="l"/>
            <a:r>
              <a:rPr lang="fr-FR" b="1" dirty="0" smtClean="0">
                <a:solidFill>
                  <a:schemeClr val="tx1"/>
                </a:solidFill>
              </a:rPr>
              <a:t>	</a:t>
            </a:r>
            <a:r>
              <a:rPr lang="fr-FR" b="1" dirty="0" smtClean="0">
                <a:solidFill>
                  <a:srgbClr val="FF0000"/>
                </a:solidFill>
              </a:rPr>
              <a:t>2. Isaac </a:t>
            </a:r>
            <a:r>
              <a:rPr lang="fr-FR" b="1" dirty="0">
                <a:solidFill>
                  <a:srgbClr val="FF0000"/>
                </a:solidFill>
              </a:rPr>
              <a:t>et Rebecca ont eu 2 fils jumeaux</a:t>
            </a:r>
            <a:r>
              <a:rPr lang="fr-FR" dirty="0">
                <a:solidFill>
                  <a:srgbClr val="FF0000"/>
                </a:solidFill>
              </a:rPr>
              <a:t> </a:t>
            </a:r>
            <a:r>
              <a:rPr lang="fr-FR" dirty="0" smtClean="0">
                <a:solidFill>
                  <a:srgbClr val="FF0000"/>
                </a:solidFill>
              </a:rPr>
              <a:t>:</a:t>
            </a:r>
            <a:endParaRPr lang="fr-FR" dirty="0">
              <a:solidFill>
                <a:schemeClr val="tx1"/>
              </a:solidFill>
            </a:endParaRPr>
          </a:p>
          <a:p>
            <a:pPr marL="1885950" lvl="3" indent="-514350" algn="l">
              <a:buFont typeface="+mj-lt"/>
              <a:buAutoNum type="alphaLcParenR"/>
            </a:pPr>
            <a:r>
              <a:rPr lang="fr-FR" sz="3200" b="1" dirty="0" smtClean="0">
                <a:solidFill>
                  <a:schemeClr val="tx1"/>
                </a:solidFill>
              </a:rPr>
              <a:t>Préférence des parents,</a:t>
            </a:r>
            <a:endParaRPr lang="fr-FR" sz="3200" dirty="0" smtClean="0">
              <a:solidFill>
                <a:schemeClr val="tx1"/>
              </a:solidFill>
            </a:endParaRPr>
          </a:p>
          <a:p>
            <a:pPr marL="1885950" lvl="3" indent="-514350" algn="l">
              <a:buFont typeface="+mj-lt"/>
              <a:buAutoNum type="alphaLcParenR"/>
            </a:pPr>
            <a:r>
              <a:rPr lang="fr-FR" sz="3200" b="1" dirty="0" smtClean="0">
                <a:solidFill>
                  <a:schemeClr val="tx1"/>
                </a:solidFill>
              </a:rPr>
              <a:t>conséquences</a:t>
            </a:r>
            <a:r>
              <a:rPr lang="fr-FR" sz="3200" b="1" dirty="0">
                <a:solidFill>
                  <a:schemeClr val="tx1"/>
                </a:solidFill>
              </a:rPr>
              <a:t> </a:t>
            </a:r>
            <a:r>
              <a:rPr lang="fr-FR" sz="3200" b="1" dirty="0" smtClean="0">
                <a:solidFill>
                  <a:schemeClr val="tx1"/>
                </a:solidFill>
              </a:rPr>
              <a:t>:</a:t>
            </a:r>
          </a:p>
          <a:p>
            <a:pPr marL="2343150" lvl="4" indent="-514350" algn="l">
              <a:buFont typeface="Arial" pitchFamily="34" charset="0"/>
              <a:buChar char="•"/>
            </a:pPr>
            <a:r>
              <a:rPr lang="fr-FR" sz="3200" b="1" dirty="0" smtClean="0">
                <a:solidFill>
                  <a:schemeClr val="tx1"/>
                </a:solidFill>
              </a:rPr>
              <a:t>dispute </a:t>
            </a:r>
            <a:r>
              <a:rPr lang="fr-FR" sz="3200" b="1" dirty="0">
                <a:solidFill>
                  <a:schemeClr val="tx1"/>
                </a:solidFill>
              </a:rPr>
              <a:t>et séparation :</a:t>
            </a:r>
            <a:r>
              <a:rPr lang="fr-FR" sz="3200" dirty="0">
                <a:solidFill>
                  <a:schemeClr val="tx1"/>
                </a:solidFill>
              </a:rPr>
              <a:t> suite à la colère d’Esaü qui menace de le tuer, Jacob a dû s’enfuir et quitter sa famille (</a:t>
            </a:r>
            <a:r>
              <a:rPr lang="fr-FR" sz="3200" dirty="0" err="1">
                <a:solidFill>
                  <a:schemeClr val="tx1"/>
                </a:solidFill>
              </a:rPr>
              <a:t>Gn</a:t>
            </a:r>
            <a:r>
              <a:rPr lang="fr-FR" sz="3200" dirty="0">
                <a:solidFill>
                  <a:schemeClr val="tx1"/>
                </a:solidFill>
              </a:rPr>
              <a:t> 27, 41-45).</a:t>
            </a:r>
          </a:p>
          <a:p>
            <a:pPr algn="l"/>
            <a:r>
              <a:rPr lang="fr-FR" sz="2800" dirty="0">
                <a:solidFill>
                  <a:schemeClr val="tx1"/>
                </a:solidFill>
              </a:rPr>
              <a:t> </a:t>
            </a:r>
            <a:endParaRPr lang="fr-FR" sz="3200" dirty="0">
              <a:solidFill>
                <a:schemeClr val="tx1"/>
              </a:solidFill>
            </a:endParaRP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6021288"/>
          </a:xfrm>
        </p:spPr>
        <p:txBody>
          <a:bodyPr>
            <a:noAutofit/>
          </a:bodyPr>
          <a:lstStyle/>
          <a:p>
            <a:pPr lvl="0" algn="l"/>
            <a:r>
              <a:rPr lang="fr-FR" b="1" dirty="0" smtClean="0">
                <a:solidFill>
                  <a:srgbClr val="FF0000"/>
                </a:solidFill>
              </a:rPr>
              <a:t>III. Hors </a:t>
            </a:r>
            <a:r>
              <a:rPr lang="fr-FR" b="1" dirty="0">
                <a:solidFill>
                  <a:srgbClr val="FF0000"/>
                </a:solidFill>
              </a:rPr>
              <a:t>de la Volonté de Dieu, point de salut </a:t>
            </a:r>
            <a:r>
              <a:rPr lang="fr-FR" b="1" dirty="0" smtClean="0">
                <a:solidFill>
                  <a:srgbClr val="FF0000"/>
                </a:solidFill>
              </a:rPr>
              <a:t>:</a:t>
            </a:r>
            <a:endParaRPr lang="fr-FR" dirty="0">
              <a:solidFill>
                <a:srgbClr val="FF0000"/>
              </a:solidFill>
            </a:endParaRPr>
          </a:p>
          <a:p>
            <a:pPr lvl="0" algn="l"/>
            <a:r>
              <a:rPr lang="fr-FR" b="1" dirty="0" smtClean="0">
                <a:solidFill>
                  <a:srgbClr val="FF0000"/>
                </a:solidFill>
              </a:rPr>
              <a:t>      B. Dans </a:t>
            </a:r>
            <a:r>
              <a:rPr lang="fr-FR" b="1" dirty="0">
                <a:solidFill>
                  <a:srgbClr val="FF0000"/>
                </a:solidFill>
              </a:rPr>
              <a:t>les relations familiales </a:t>
            </a:r>
            <a:r>
              <a:rPr lang="fr-FR" b="1" dirty="0" smtClean="0">
                <a:solidFill>
                  <a:srgbClr val="FF0000"/>
                </a:solidFill>
              </a:rPr>
              <a:t>:</a:t>
            </a:r>
            <a:endParaRPr lang="fr-FR" dirty="0">
              <a:solidFill>
                <a:schemeClr val="tx1"/>
              </a:solidFill>
            </a:endParaRPr>
          </a:p>
          <a:p>
            <a:pPr lvl="0" algn="l"/>
            <a:r>
              <a:rPr lang="fr-FR" b="1" dirty="0" smtClean="0">
                <a:solidFill>
                  <a:schemeClr val="tx1"/>
                </a:solidFill>
              </a:rPr>
              <a:t>	</a:t>
            </a:r>
            <a:r>
              <a:rPr lang="fr-FR" b="1" dirty="0">
                <a:solidFill>
                  <a:schemeClr val="tx1"/>
                </a:solidFill>
              </a:rPr>
              <a:t> </a:t>
            </a:r>
            <a:r>
              <a:rPr lang="fr-FR" b="1" dirty="0" smtClean="0">
                <a:solidFill>
                  <a:srgbClr val="FF0000"/>
                </a:solidFill>
              </a:rPr>
              <a:t>3. </a:t>
            </a:r>
            <a:r>
              <a:rPr lang="fr-FR" b="1" dirty="0">
                <a:solidFill>
                  <a:srgbClr val="FF0000"/>
                </a:solidFill>
              </a:rPr>
              <a:t>L</a:t>
            </a:r>
            <a:r>
              <a:rPr lang="fr-FR" b="1" dirty="0" smtClean="0">
                <a:solidFill>
                  <a:srgbClr val="FF0000"/>
                </a:solidFill>
              </a:rPr>
              <a:t>es </a:t>
            </a:r>
            <a:r>
              <a:rPr lang="fr-FR" b="1" dirty="0">
                <a:solidFill>
                  <a:srgbClr val="FF0000"/>
                </a:solidFill>
              </a:rPr>
              <a:t>fils d’Israël :</a:t>
            </a:r>
            <a:endParaRPr lang="fr-FR" dirty="0">
              <a:solidFill>
                <a:srgbClr val="FF0000"/>
              </a:solidFill>
            </a:endParaRPr>
          </a:p>
          <a:p>
            <a:pPr marL="1885950" lvl="3" indent="-514350" algn="l">
              <a:buFont typeface="+mj-lt"/>
              <a:buAutoNum type="alphaLcParenR"/>
            </a:pPr>
            <a:r>
              <a:rPr lang="fr-FR" sz="3200" dirty="0">
                <a:solidFill>
                  <a:schemeClr val="tx1"/>
                </a:solidFill>
              </a:rPr>
              <a:t>c’est Jacob que l’</a:t>
            </a:r>
            <a:r>
              <a:rPr lang="fr-FR" sz="3200" b="1" dirty="0">
                <a:solidFill>
                  <a:schemeClr val="tx1"/>
                </a:solidFill>
              </a:rPr>
              <a:t>on appelle Israël</a:t>
            </a:r>
            <a:r>
              <a:rPr lang="fr-FR" sz="3200" dirty="0">
                <a:solidFill>
                  <a:schemeClr val="tx1"/>
                </a:solidFill>
              </a:rPr>
              <a:t> (</a:t>
            </a:r>
            <a:r>
              <a:rPr lang="fr-FR" sz="3200" dirty="0" err="1">
                <a:solidFill>
                  <a:schemeClr val="tx1"/>
                </a:solidFill>
              </a:rPr>
              <a:t>Gn</a:t>
            </a:r>
            <a:r>
              <a:rPr lang="fr-FR" sz="3200" dirty="0">
                <a:solidFill>
                  <a:schemeClr val="tx1"/>
                </a:solidFill>
              </a:rPr>
              <a:t> 32, 23-33 surtout v. 28),</a:t>
            </a:r>
          </a:p>
          <a:p>
            <a:pPr marL="1885950" lvl="3" indent="-514350" algn="l">
              <a:buFont typeface="+mj-lt"/>
              <a:buAutoNum type="alphaLcParenR"/>
            </a:pPr>
            <a:r>
              <a:rPr lang="fr-FR" sz="3200" b="1" dirty="0">
                <a:solidFill>
                  <a:schemeClr val="tx1"/>
                </a:solidFill>
              </a:rPr>
              <a:t>généalogie des fils de Jacob</a:t>
            </a:r>
            <a:r>
              <a:rPr lang="fr-FR" sz="3200" dirty="0">
                <a:solidFill>
                  <a:schemeClr val="tx1"/>
                </a:solidFill>
              </a:rPr>
              <a:t> : ils étaient au nombre de 12 (</a:t>
            </a:r>
            <a:r>
              <a:rPr lang="fr-FR" sz="3200" dirty="0" err="1">
                <a:solidFill>
                  <a:schemeClr val="tx1"/>
                </a:solidFill>
              </a:rPr>
              <a:t>Gn</a:t>
            </a:r>
            <a:r>
              <a:rPr lang="fr-FR" sz="3200" dirty="0">
                <a:solidFill>
                  <a:schemeClr val="tx1"/>
                </a:solidFill>
              </a:rPr>
              <a:t> 35, 22b-26) :</a:t>
            </a:r>
          </a:p>
          <a:p>
            <a:pPr lvl="0" algn="l"/>
            <a:r>
              <a:rPr lang="fr-FR" sz="2800" dirty="0">
                <a:solidFill>
                  <a:schemeClr val="tx1"/>
                </a:solidFill>
              </a:rPr>
              <a:t> </a:t>
            </a:r>
            <a:endParaRPr lang="fr-FR" sz="3200" dirty="0">
              <a:solidFill>
                <a:schemeClr val="tx1"/>
              </a:solidFill>
            </a:endParaRP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6021288"/>
          </a:xfrm>
        </p:spPr>
        <p:txBody>
          <a:bodyPr>
            <a:noAutofit/>
          </a:bodyPr>
          <a:lstStyle/>
          <a:p>
            <a:pPr lvl="0" algn="l"/>
            <a:r>
              <a:rPr lang="fr-FR" sz="2800" dirty="0">
                <a:solidFill>
                  <a:schemeClr val="tx1"/>
                </a:solidFill>
              </a:rPr>
              <a:t> </a:t>
            </a:r>
            <a:endParaRPr lang="fr-FR" sz="3200" dirty="0">
              <a:solidFill>
                <a:schemeClr val="tx1"/>
              </a:solidFill>
            </a:endParaRPr>
          </a:p>
        </p:txBody>
      </p:sp>
      <p:pic>
        <p:nvPicPr>
          <p:cNvPr id="1026" name="Picture 2"/>
          <p:cNvPicPr>
            <a:picLocks noChangeAspect="1" noChangeArrowheads="1"/>
          </p:cNvPicPr>
          <p:nvPr/>
        </p:nvPicPr>
        <p:blipFill>
          <a:blip r:embed="rId3" cstate="print"/>
          <a:srcRect/>
          <a:stretch>
            <a:fillRect/>
          </a:stretch>
        </p:blipFill>
        <p:spPr bwMode="auto">
          <a:xfrm>
            <a:off x="0" y="764704"/>
            <a:ext cx="9144000" cy="6093296"/>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6021288"/>
          </a:xfrm>
        </p:spPr>
        <p:txBody>
          <a:bodyPr>
            <a:noAutofit/>
          </a:bodyPr>
          <a:lstStyle/>
          <a:p>
            <a:pPr lvl="0" algn="l"/>
            <a:r>
              <a:rPr lang="fr-FR" b="1" dirty="0" smtClean="0">
                <a:solidFill>
                  <a:srgbClr val="FF0000"/>
                </a:solidFill>
              </a:rPr>
              <a:t>III. Hors </a:t>
            </a:r>
            <a:r>
              <a:rPr lang="fr-FR" b="1" dirty="0">
                <a:solidFill>
                  <a:srgbClr val="FF0000"/>
                </a:solidFill>
              </a:rPr>
              <a:t>de la Volonté de Dieu, point de salut </a:t>
            </a:r>
            <a:r>
              <a:rPr lang="fr-FR" b="1" dirty="0" smtClean="0">
                <a:solidFill>
                  <a:srgbClr val="FF0000"/>
                </a:solidFill>
              </a:rPr>
              <a:t>:</a:t>
            </a:r>
            <a:endParaRPr lang="fr-FR" dirty="0">
              <a:solidFill>
                <a:srgbClr val="FF0000"/>
              </a:solidFill>
            </a:endParaRPr>
          </a:p>
          <a:p>
            <a:pPr lvl="0" algn="l"/>
            <a:r>
              <a:rPr lang="fr-FR" b="1" dirty="0" smtClean="0">
                <a:solidFill>
                  <a:srgbClr val="FF0000"/>
                </a:solidFill>
              </a:rPr>
              <a:t>      B. Dans </a:t>
            </a:r>
            <a:r>
              <a:rPr lang="fr-FR" b="1" dirty="0">
                <a:solidFill>
                  <a:srgbClr val="FF0000"/>
                </a:solidFill>
              </a:rPr>
              <a:t>les relations familiales </a:t>
            </a:r>
            <a:r>
              <a:rPr lang="fr-FR" b="1" dirty="0" smtClean="0">
                <a:solidFill>
                  <a:srgbClr val="FF0000"/>
                </a:solidFill>
              </a:rPr>
              <a:t>:</a:t>
            </a:r>
            <a:endParaRPr lang="fr-FR" dirty="0">
              <a:solidFill>
                <a:schemeClr val="tx1"/>
              </a:solidFill>
            </a:endParaRPr>
          </a:p>
          <a:p>
            <a:pPr lvl="0" algn="l"/>
            <a:r>
              <a:rPr lang="fr-FR" b="1" dirty="0" smtClean="0">
                <a:solidFill>
                  <a:schemeClr val="tx1"/>
                </a:solidFill>
              </a:rPr>
              <a:t>	</a:t>
            </a:r>
            <a:r>
              <a:rPr lang="fr-FR" b="1" dirty="0">
                <a:solidFill>
                  <a:schemeClr val="tx1"/>
                </a:solidFill>
              </a:rPr>
              <a:t> </a:t>
            </a:r>
            <a:r>
              <a:rPr lang="fr-FR" b="1" dirty="0" smtClean="0">
                <a:solidFill>
                  <a:srgbClr val="FF0000"/>
                </a:solidFill>
              </a:rPr>
              <a:t>3. </a:t>
            </a:r>
            <a:r>
              <a:rPr lang="fr-FR" b="1" dirty="0">
                <a:solidFill>
                  <a:srgbClr val="FF0000"/>
                </a:solidFill>
              </a:rPr>
              <a:t>L</a:t>
            </a:r>
            <a:r>
              <a:rPr lang="fr-FR" b="1" dirty="0" smtClean="0">
                <a:solidFill>
                  <a:srgbClr val="FF0000"/>
                </a:solidFill>
              </a:rPr>
              <a:t>es </a:t>
            </a:r>
            <a:r>
              <a:rPr lang="fr-FR" b="1" dirty="0">
                <a:solidFill>
                  <a:srgbClr val="FF0000"/>
                </a:solidFill>
              </a:rPr>
              <a:t>fils d’Israël :</a:t>
            </a:r>
            <a:endParaRPr lang="fr-FR" dirty="0">
              <a:solidFill>
                <a:srgbClr val="FF0000"/>
              </a:solidFill>
            </a:endParaRPr>
          </a:p>
          <a:p>
            <a:pPr marL="1885950" lvl="3" indent="-514350" algn="l">
              <a:buFont typeface="+mj-lt"/>
              <a:buAutoNum type="alphaLcParenR"/>
            </a:pPr>
            <a:r>
              <a:rPr lang="fr-FR" sz="3200" dirty="0">
                <a:solidFill>
                  <a:schemeClr val="tx1"/>
                </a:solidFill>
              </a:rPr>
              <a:t>c’est Jacob que l’</a:t>
            </a:r>
            <a:r>
              <a:rPr lang="fr-FR" sz="3200" b="1" dirty="0">
                <a:solidFill>
                  <a:schemeClr val="tx1"/>
                </a:solidFill>
              </a:rPr>
              <a:t>on appelle </a:t>
            </a:r>
            <a:r>
              <a:rPr lang="fr-FR" sz="3200" b="1" dirty="0" smtClean="0">
                <a:solidFill>
                  <a:schemeClr val="tx1"/>
                </a:solidFill>
              </a:rPr>
              <a:t>Israël</a:t>
            </a:r>
            <a:r>
              <a:rPr lang="fr-FR" sz="3200" dirty="0" smtClean="0">
                <a:solidFill>
                  <a:schemeClr val="tx1"/>
                </a:solidFill>
              </a:rPr>
              <a:t>,</a:t>
            </a:r>
            <a:endParaRPr lang="fr-FR" sz="3200" dirty="0">
              <a:solidFill>
                <a:schemeClr val="tx1"/>
              </a:solidFill>
            </a:endParaRPr>
          </a:p>
          <a:p>
            <a:pPr marL="1885950" lvl="3" indent="-514350" algn="l">
              <a:buFont typeface="+mj-lt"/>
              <a:buAutoNum type="alphaLcParenR"/>
            </a:pPr>
            <a:r>
              <a:rPr lang="fr-FR" sz="3200" b="1" dirty="0">
                <a:solidFill>
                  <a:schemeClr val="tx1"/>
                </a:solidFill>
              </a:rPr>
              <a:t>généalogie des fils de </a:t>
            </a:r>
            <a:r>
              <a:rPr lang="fr-FR" sz="3200" b="1" dirty="0" smtClean="0">
                <a:solidFill>
                  <a:schemeClr val="tx1"/>
                </a:solidFill>
              </a:rPr>
              <a:t>Jacob</a:t>
            </a:r>
            <a:r>
              <a:rPr lang="fr-FR" sz="3200" dirty="0" smtClean="0">
                <a:solidFill>
                  <a:schemeClr val="tx1"/>
                </a:solidFill>
              </a:rPr>
              <a:t>,</a:t>
            </a:r>
          </a:p>
          <a:p>
            <a:pPr marL="1885950" lvl="3" indent="-514350" algn="l">
              <a:buFont typeface="+mj-lt"/>
              <a:buAutoNum type="alphaLcParenR"/>
            </a:pPr>
            <a:r>
              <a:rPr lang="fr-FR" sz="3200" b="1" dirty="0" smtClean="0">
                <a:solidFill>
                  <a:schemeClr val="tx1"/>
                </a:solidFill>
              </a:rPr>
              <a:t>vente </a:t>
            </a:r>
            <a:r>
              <a:rPr lang="fr-FR" sz="3200" b="1" dirty="0">
                <a:solidFill>
                  <a:schemeClr val="tx1"/>
                </a:solidFill>
              </a:rPr>
              <a:t>de Joseph </a:t>
            </a:r>
            <a:r>
              <a:rPr lang="fr-FR" sz="3200" b="1" dirty="0" smtClean="0">
                <a:solidFill>
                  <a:schemeClr val="tx1"/>
                </a:solidFill>
              </a:rPr>
              <a:t>:</a:t>
            </a:r>
          </a:p>
          <a:p>
            <a:pPr marL="2343150" lvl="4" indent="-514350" algn="l">
              <a:buFont typeface="Arial" pitchFamily="34" charset="0"/>
              <a:buChar char="•"/>
            </a:pPr>
            <a:r>
              <a:rPr lang="fr-FR" dirty="0" smtClean="0">
                <a:solidFill>
                  <a:schemeClr val="tx1"/>
                </a:solidFill>
              </a:rPr>
              <a:t>Jacob </a:t>
            </a:r>
            <a:r>
              <a:rPr lang="fr-FR" dirty="0">
                <a:solidFill>
                  <a:schemeClr val="tx1"/>
                </a:solidFill>
              </a:rPr>
              <a:t>manifeste une préférence marquée pour son fils Joseph, fils aîné de son épouse aimée Rachel (</a:t>
            </a:r>
            <a:r>
              <a:rPr lang="fr-FR" dirty="0" err="1">
                <a:solidFill>
                  <a:schemeClr val="tx1"/>
                </a:solidFill>
              </a:rPr>
              <a:t>Gn</a:t>
            </a:r>
            <a:r>
              <a:rPr lang="fr-FR" dirty="0">
                <a:solidFill>
                  <a:schemeClr val="tx1"/>
                </a:solidFill>
              </a:rPr>
              <a:t> 37, 1-4</a:t>
            </a:r>
            <a:r>
              <a:rPr lang="fr-FR" dirty="0" smtClean="0">
                <a:solidFill>
                  <a:schemeClr val="tx1"/>
                </a:solidFill>
              </a:rPr>
              <a:t>),</a:t>
            </a:r>
            <a:endParaRPr lang="fr-FR" dirty="0">
              <a:solidFill>
                <a:schemeClr val="tx1"/>
              </a:solidFill>
            </a:endParaRPr>
          </a:p>
          <a:p>
            <a:pPr lvl="0" algn="l"/>
            <a:r>
              <a:rPr lang="fr-FR" sz="2800" dirty="0">
                <a:solidFill>
                  <a:schemeClr val="tx1"/>
                </a:solidFill>
              </a:rPr>
              <a:t> </a:t>
            </a:r>
            <a:endParaRPr lang="fr-FR" sz="3200" dirty="0">
              <a:solidFill>
                <a:schemeClr val="tx1"/>
              </a:solidFill>
            </a:endParaRP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4752528"/>
          </a:xfrm>
        </p:spPr>
        <p:txBody>
          <a:bodyPr>
            <a:noAutofit/>
          </a:bodyPr>
          <a:lstStyle/>
          <a:p>
            <a:pPr lvl="0" algn="l"/>
            <a:r>
              <a:rPr lang="fr-FR" b="1" dirty="0" smtClean="0">
                <a:solidFill>
                  <a:srgbClr val="FF0000"/>
                </a:solidFill>
              </a:rPr>
              <a:t>III. Hors </a:t>
            </a:r>
            <a:r>
              <a:rPr lang="fr-FR" b="1" dirty="0">
                <a:solidFill>
                  <a:srgbClr val="FF0000"/>
                </a:solidFill>
              </a:rPr>
              <a:t>de la Volonté de Dieu, point de salut </a:t>
            </a:r>
            <a:r>
              <a:rPr lang="fr-FR" b="1" dirty="0" smtClean="0">
                <a:solidFill>
                  <a:srgbClr val="FF0000"/>
                </a:solidFill>
              </a:rPr>
              <a:t>:</a:t>
            </a:r>
            <a:endParaRPr lang="fr-FR" dirty="0">
              <a:solidFill>
                <a:srgbClr val="FF0000"/>
              </a:solidFill>
            </a:endParaRPr>
          </a:p>
          <a:p>
            <a:pPr lvl="0" algn="l"/>
            <a:r>
              <a:rPr lang="fr-FR" b="1" dirty="0" smtClean="0">
                <a:solidFill>
                  <a:srgbClr val="FF0000"/>
                </a:solidFill>
              </a:rPr>
              <a:t>      B. Dans </a:t>
            </a:r>
            <a:r>
              <a:rPr lang="fr-FR" b="1" dirty="0">
                <a:solidFill>
                  <a:srgbClr val="FF0000"/>
                </a:solidFill>
              </a:rPr>
              <a:t>les relations familiales </a:t>
            </a:r>
            <a:r>
              <a:rPr lang="fr-FR" b="1" dirty="0" smtClean="0">
                <a:solidFill>
                  <a:srgbClr val="FF0000"/>
                </a:solidFill>
              </a:rPr>
              <a:t>:</a:t>
            </a:r>
            <a:endParaRPr lang="fr-FR" dirty="0">
              <a:solidFill>
                <a:schemeClr val="tx1"/>
              </a:solidFill>
            </a:endParaRPr>
          </a:p>
          <a:p>
            <a:pPr lvl="0" algn="l"/>
            <a:r>
              <a:rPr lang="fr-FR" b="1" dirty="0" smtClean="0">
                <a:solidFill>
                  <a:schemeClr val="tx1"/>
                </a:solidFill>
              </a:rPr>
              <a:t>	</a:t>
            </a:r>
            <a:r>
              <a:rPr lang="fr-FR" b="1" dirty="0">
                <a:solidFill>
                  <a:schemeClr val="tx1"/>
                </a:solidFill>
              </a:rPr>
              <a:t> </a:t>
            </a:r>
            <a:r>
              <a:rPr lang="fr-FR" b="1" dirty="0" smtClean="0">
                <a:solidFill>
                  <a:srgbClr val="FF0000"/>
                </a:solidFill>
              </a:rPr>
              <a:t>3. </a:t>
            </a:r>
            <a:r>
              <a:rPr lang="fr-FR" b="1" dirty="0">
                <a:solidFill>
                  <a:srgbClr val="FF0000"/>
                </a:solidFill>
              </a:rPr>
              <a:t>L</a:t>
            </a:r>
            <a:r>
              <a:rPr lang="fr-FR" b="1" dirty="0" smtClean="0">
                <a:solidFill>
                  <a:srgbClr val="FF0000"/>
                </a:solidFill>
              </a:rPr>
              <a:t>es </a:t>
            </a:r>
            <a:r>
              <a:rPr lang="fr-FR" b="1" dirty="0">
                <a:solidFill>
                  <a:srgbClr val="FF0000"/>
                </a:solidFill>
              </a:rPr>
              <a:t>fils d’Israël :</a:t>
            </a:r>
            <a:endParaRPr lang="fr-FR" dirty="0">
              <a:solidFill>
                <a:srgbClr val="FF0000"/>
              </a:solidFill>
            </a:endParaRPr>
          </a:p>
          <a:p>
            <a:pPr marL="1885950" lvl="3" indent="-514350" algn="l">
              <a:buFont typeface="+mj-lt"/>
              <a:buAutoNum type="alphaLcParenR"/>
            </a:pPr>
            <a:r>
              <a:rPr lang="fr-FR" sz="3100" dirty="0" smtClean="0">
                <a:solidFill>
                  <a:schemeClr val="tx1"/>
                </a:solidFill>
              </a:rPr>
              <a:t>c’est Jacob que l’</a:t>
            </a:r>
            <a:r>
              <a:rPr lang="fr-FR" sz="3100" b="1" dirty="0" smtClean="0">
                <a:solidFill>
                  <a:schemeClr val="tx1"/>
                </a:solidFill>
              </a:rPr>
              <a:t>on appelle Israël</a:t>
            </a:r>
            <a:r>
              <a:rPr lang="fr-FR" sz="3100" dirty="0" smtClean="0">
                <a:solidFill>
                  <a:schemeClr val="tx1"/>
                </a:solidFill>
              </a:rPr>
              <a:t>,</a:t>
            </a:r>
          </a:p>
          <a:p>
            <a:pPr marL="1885950" lvl="3" indent="-514350" algn="l">
              <a:buFont typeface="+mj-lt"/>
              <a:buAutoNum type="alphaLcParenR"/>
            </a:pPr>
            <a:r>
              <a:rPr lang="fr-FR" sz="3100" b="1" dirty="0" smtClean="0">
                <a:solidFill>
                  <a:schemeClr val="tx1"/>
                </a:solidFill>
              </a:rPr>
              <a:t>généalogie des fils de Jacob</a:t>
            </a:r>
            <a:r>
              <a:rPr lang="fr-FR" sz="3100" dirty="0" smtClean="0">
                <a:solidFill>
                  <a:schemeClr val="tx1"/>
                </a:solidFill>
              </a:rPr>
              <a:t>,</a:t>
            </a:r>
          </a:p>
          <a:p>
            <a:pPr marL="1885950" lvl="3" indent="-514350" algn="l">
              <a:buFont typeface="+mj-lt"/>
              <a:buAutoNum type="alphaLcParenR"/>
            </a:pPr>
            <a:r>
              <a:rPr lang="fr-FR" sz="3100" b="1" dirty="0" smtClean="0">
                <a:solidFill>
                  <a:schemeClr val="tx1"/>
                </a:solidFill>
              </a:rPr>
              <a:t>vente de Joseph :</a:t>
            </a:r>
          </a:p>
          <a:p>
            <a:pPr marL="2343150" lvl="4" indent="-514350" algn="l">
              <a:buFont typeface="Arial" pitchFamily="34" charset="0"/>
              <a:buChar char="•"/>
            </a:pPr>
            <a:r>
              <a:rPr lang="fr-FR" dirty="0" smtClean="0">
                <a:solidFill>
                  <a:schemeClr val="tx1"/>
                </a:solidFill>
              </a:rPr>
              <a:t>ce traitement de faveur suscite la jalousie de ses frères des autres fils d'Israël que Joseph irrite par des rêves de grandeur où il se voit régner sur eux (</a:t>
            </a:r>
            <a:r>
              <a:rPr lang="fr-FR" dirty="0" err="1" smtClean="0">
                <a:solidFill>
                  <a:schemeClr val="tx1"/>
                </a:solidFill>
              </a:rPr>
              <a:t>Gn</a:t>
            </a:r>
            <a:r>
              <a:rPr lang="fr-FR" dirty="0" smtClean="0">
                <a:solidFill>
                  <a:schemeClr val="tx1"/>
                </a:solidFill>
              </a:rPr>
              <a:t> 37, 5-11),</a:t>
            </a:r>
          </a:p>
          <a:p>
            <a:pPr marL="2343150" lvl="4" indent="-514350" algn="l">
              <a:buFont typeface="Arial" pitchFamily="34" charset="0"/>
              <a:buChar char="•"/>
            </a:pPr>
            <a:endParaRPr lang="fr-FR" sz="3200" dirty="0">
              <a:solidFill>
                <a:schemeClr val="tx1"/>
              </a:solidFill>
            </a:endParaRPr>
          </a:p>
          <a:p>
            <a:pPr lvl="0" algn="l"/>
            <a:r>
              <a:rPr lang="fr-FR" sz="2800" dirty="0">
                <a:solidFill>
                  <a:schemeClr val="tx1"/>
                </a:solidFill>
              </a:rPr>
              <a:t> </a:t>
            </a:r>
            <a:endParaRPr lang="fr-FR" sz="3200" dirty="0">
              <a:solidFill>
                <a:schemeClr val="tx1"/>
              </a:solidFill>
            </a:endParaRP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6021288"/>
          </a:xfrm>
        </p:spPr>
        <p:txBody>
          <a:bodyPr>
            <a:noAutofit/>
          </a:bodyPr>
          <a:lstStyle/>
          <a:p>
            <a:pPr lvl="0" algn="l"/>
            <a:r>
              <a:rPr lang="fr-FR" sz="2700" b="1" dirty="0" smtClean="0">
                <a:solidFill>
                  <a:srgbClr val="FF0000"/>
                </a:solidFill>
                <a:effectLst>
                  <a:outerShdw blurRad="38100" dist="38100" dir="2700000" algn="tl">
                    <a:srgbClr val="000000">
                      <a:alpha val="43137"/>
                    </a:srgbClr>
                  </a:outerShdw>
                </a:effectLst>
              </a:rPr>
              <a:t>III. Hors </a:t>
            </a:r>
            <a:r>
              <a:rPr lang="fr-FR" sz="2700" b="1" dirty="0">
                <a:solidFill>
                  <a:srgbClr val="FF0000"/>
                </a:solidFill>
                <a:effectLst>
                  <a:outerShdw blurRad="38100" dist="38100" dir="2700000" algn="tl">
                    <a:srgbClr val="000000">
                      <a:alpha val="43137"/>
                    </a:srgbClr>
                  </a:outerShdw>
                </a:effectLst>
              </a:rPr>
              <a:t>de la Volonté de Dieu, point de salut </a:t>
            </a:r>
            <a:r>
              <a:rPr lang="fr-FR" sz="2700" b="1" dirty="0" smtClean="0">
                <a:solidFill>
                  <a:srgbClr val="FF0000"/>
                </a:solidFill>
                <a:effectLst>
                  <a:outerShdw blurRad="38100" dist="38100" dir="2700000" algn="tl">
                    <a:srgbClr val="000000">
                      <a:alpha val="43137"/>
                    </a:srgbClr>
                  </a:outerShdw>
                </a:effectLst>
              </a:rPr>
              <a:t>:</a:t>
            </a:r>
            <a:endParaRPr lang="fr-FR" sz="2700" dirty="0">
              <a:solidFill>
                <a:srgbClr val="FF0000"/>
              </a:solidFill>
              <a:effectLst>
                <a:outerShdw blurRad="38100" dist="38100" dir="2700000" algn="tl">
                  <a:srgbClr val="000000">
                    <a:alpha val="43137"/>
                  </a:srgbClr>
                </a:outerShdw>
              </a:effectLst>
            </a:endParaRPr>
          </a:p>
          <a:p>
            <a:pPr lvl="0" algn="l"/>
            <a:r>
              <a:rPr lang="fr-FR" sz="2700" b="1" dirty="0" smtClean="0">
                <a:solidFill>
                  <a:srgbClr val="FF0000"/>
                </a:solidFill>
                <a:effectLst>
                  <a:outerShdw blurRad="38100" dist="38100" dir="2700000" algn="tl">
                    <a:srgbClr val="000000">
                      <a:alpha val="43137"/>
                    </a:srgbClr>
                  </a:outerShdw>
                </a:effectLst>
              </a:rPr>
              <a:t>      B. Dans </a:t>
            </a:r>
            <a:r>
              <a:rPr lang="fr-FR" sz="2700" b="1" dirty="0">
                <a:solidFill>
                  <a:srgbClr val="FF0000"/>
                </a:solidFill>
                <a:effectLst>
                  <a:outerShdw blurRad="38100" dist="38100" dir="2700000" algn="tl">
                    <a:srgbClr val="000000">
                      <a:alpha val="43137"/>
                    </a:srgbClr>
                  </a:outerShdw>
                </a:effectLst>
              </a:rPr>
              <a:t>les relations familiales </a:t>
            </a:r>
            <a:r>
              <a:rPr lang="fr-FR" sz="2700" b="1" dirty="0" smtClean="0">
                <a:solidFill>
                  <a:srgbClr val="FF0000"/>
                </a:solidFill>
                <a:effectLst>
                  <a:outerShdw blurRad="38100" dist="38100" dir="2700000" algn="tl">
                    <a:srgbClr val="000000">
                      <a:alpha val="43137"/>
                    </a:srgbClr>
                  </a:outerShdw>
                </a:effectLst>
              </a:rPr>
              <a:t>:</a:t>
            </a:r>
            <a:endParaRPr lang="fr-FR" sz="2700" dirty="0">
              <a:solidFill>
                <a:schemeClr val="tx1"/>
              </a:solidFill>
              <a:effectLst>
                <a:outerShdw blurRad="38100" dist="38100" dir="2700000" algn="tl">
                  <a:srgbClr val="000000">
                    <a:alpha val="43137"/>
                  </a:srgbClr>
                </a:outerShdw>
              </a:effectLst>
            </a:endParaRPr>
          </a:p>
          <a:p>
            <a:pPr lvl="0" algn="l"/>
            <a:r>
              <a:rPr lang="fr-FR" sz="2700" b="1" dirty="0" smtClean="0">
                <a:solidFill>
                  <a:schemeClr val="tx1"/>
                </a:solidFill>
                <a:effectLst>
                  <a:outerShdw blurRad="38100" dist="38100" dir="2700000" algn="tl">
                    <a:srgbClr val="000000">
                      <a:alpha val="43137"/>
                    </a:srgbClr>
                  </a:outerShdw>
                </a:effectLst>
              </a:rPr>
              <a:t>	</a:t>
            </a:r>
            <a:r>
              <a:rPr lang="fr-FR" sz="2700" b="1" dirty="0">
                <a:solidFill>
                  <a:schemeClr val="tx1"/>
                </a:solidFill>
                <a:effectLst>
                  <a:outerShdw blurRad="38100" dist="38100" dir="2700000" algn="tl">
                    <a:srgbClr val="000000">
                      <a:alpha val="43137"/>
                    </a:srgbClr>
                  </a:outerShdw>
                </a:effectLst>
              </a:rPr>
              <a:t> </a:t>
            </a:r>
            <a:r>
              <a:rPr lang="fr-FR" sz="2700" b="1" dirty="0" smtClean="0">
                <a:solidFill>
                  <a:srgbClr val="FF0000"/>
                </a:solidFill>
                <a:effectLst>
                  <a:outerShdw blurRad="38100" dist="38100" dir="2700000" algn="tl">
                    <a:srgbClr val="000000">
                      <a:alpha val="43137"/>
                    </a:srgbClr>
                  </a:outerShdw>
                </a:effectLst>
              </a:rPr>
              <a:t>3. </a:t>
            </a:r>
            <a:r>
              <a:rPr lang="fr-FR" sz="2700" b="1" dirty="0">
                <a:solidFill>
                  <a:srgbClr val="FF0000"/>
                </a:solidFill>
                <a:effectLst>
                  <a:outerShdw blurRad="38100" dist="38100" dir="2700000" algn="tl">
                    <a:srgbClr val="000000">
                      <a:alpha val="43137"/>
                    </a:srgbClr>
                  </a:outerShdw>
                </a:effectLst>
              </a:rPr>
              <a:t>L</a:t>
            </a:r>
            <a:r>
              <a:rPr lang="fr-FR" sz="2700" b="1" dirty="0" smtClean="0">
                <a:solidFill>
                  <a:srgbClr val="FF0000"/>
                </a:solidFill>
                <a:effectLst>
                  <a:outerShdw blurRad="38100" dist="38100" dir="2700000" algn="tl">
                    <a:srgbClr val="000000">
                      <a:alpha val="43137"/>
                    </a:srgbClr>
                  </a:outerShdw>
                </a:effectLst>
              </a:rPr>
              <a:t>es </a:t>
            </a:r>
            <a:r>
              <a:rPr lang="fr-FR" sz="2700" b="1" dirty="0">
                <a:solidFill>
                  <a:srgbClr val="FF0000"/>
                </a:solidFill>
                <a:effectLst>
                  <a:outerShdw blurRad="38100" dist="38100" dir="2700000" algn="tl">
                    <a:srgbClr val="000000">
                      <a:alpha val="43137"/>
                    </a:srgbClr>
                  </a:outerShdw>
                </a:effectLst>
              </a:rPr>
              <a:t>fils d’Israël :</a:t>
            </a:r>
            <a:endParaRPr lang="fr-FR" sz="2700" dirty="0">
              <a:solidFill>
                <a:srgbClr val="FF0000"/>
              </a:solidFill>
              <a:effectLst>
                <a:outerShdw blurRad="38100" dist="38100" dir="2700000" algn="tl">
                  <a:srgbClr val="000000">
                    <a:alpha val="43137"/>
                  </a:srgbClr>
                </a:outerShdw>
              </a:effectLst>
            </a:endParaRPr>
          </a:p>
          <a:p>
            <a:pPr marL="1885950" lvl="3" indent="-514350" algn="l">
              <a:buFont typeface="+mj-lt"/>
              <a:buAutoNum type="alphaLcParenR"/>
            </a:pPr>
            <a:r>
              <a:rPr lang="fr-FR" sz="2700" dirty="0" smtClean="0">
                <a:solidFill>
                  <a:schemeClr val="tx1"/>
                </a:solidFill>
                <a:effectLst>
                  <a:outerShdw blurRad="38100" dist="38100" dir="2700000" algn="tl">
                    <a:srgbClr val="000000">
                      <a:alpha val="43137"/>
                    </a:srgbClr>
                  </a:outerShdw>
                </a:effectLst>
              </a:rPr>
              <a:t>c’est Jacob que l’</a:t>
            </a:r>
            <a:r>
              <a:rPr lang="fr-FR" sz="2700" b="1" dirty="0" smtClean="0">
                <a:solidFill>
                  <a:schemeClr val="tx1"/>
                </a:solidFill>
                <a:effectLst>
                  <a:outerShdw blurRad="38100" dist="38100" dir="2700000" algn="tl">
                    <a:srgbClr val="000000">
                      <a:alpha val="43137"/>
                    </a:srgbClr>
                  </a:outerShdw>
                </a:effectLst>
              </a:rPr>
              <a:t>on appelle Israël</a:t>
            </a:r>
            <a:r>
              <a:rPr lang="fr-FR" sz="2700" dirty="0" smtClean="0">
                <a:solidFill>
                  <a:schemeClr val="tx1"/>
                </a:solidFill>
                <a:effectLst>
                  <a:outerShdw blurRad="38100" dist="38100" dir="2700000" algn="tl">
                    <a:srgbClr val="000000">
                      <a:alpha val="43137"/>
                    </a:srgbClr>
                  </a:outerShdw>
                </a:effectLst>
              </a:rPr>
              <a:t>,</a:t>
            </a:r>
          </a:p>
          <a:p>
            <a:pPr marL="1885950" lvl="3" indent="-514350" algn="l">
              <a:buFont typeface="+mj-lt"/>
              <a:buAutoNum type="alphaLcParenR"/>
            </a:pPr>
            <a:r>
              <a:rPr lang="fr-FR" sz="2700" b="1" dirty="0" smtClean="0">
                <a:solidFill>
                  <a:schemeClr val="tx1"/>
                </a:solidFill>
                <a:effectLst>
                  <a:outerShdw blurRad="38100" dist="38100" dir="2700000" algn="tl">
                    <a:srgbClr val="000000">
                      <a:alpha val="43137"/>
                    </a:srgbClr>
                  </a:outerShdw>
                </a:effectLst>
              </a:rPr>
              <a:t>généalogie des fils de Jacob</a:t>
            </a:r>
            <a:r>
              <a:rPr lang="fr-FR" sz="2700" dirty="0" smtClean="0">
                <a:solidFill>
                  <a:schemeClr val="tx1"/>
                </a:solidFill>
                <a:effectLst>
                  <a:outerShdw blurRad="38100" dist="38100" dir="2700000" algn="tl">
                    <a:srgbClr val="000000">
                      <a:alpha val="43137"/>
                    </a:srgbClr>
                  </a:outerShdw>
                </a:effectLst>
              </a:rPr>
              <a:t>,</a:t>
            </a:r>
          </a:p>
          <a:p>
            <a:pPr marL="1885950" lvl="3" indent="-514350" algn="l">
              <a:buFont typeface="+mj-lt"/>
              <a:buAutoNum type="alphaLcParenR"/>
            </a:pPr>
            <a:r>
              <a:rPr lang="fr-FR" sz="2700" b="1" dirty="0" smtClean="0">
                <a:solidFill>
                  <a:schemeClr val="tx1"/>
                </a:solidFill>
                <a:effectLst>
                  <a:outerShdw blurRad="38100" dist="38100" dir="2700000" algn="tl">
                    <a:srgbClr val="000000">
                      <a:alpha val="43137"/>
                    </a:srgbClr>
                  </a:outerShdw>
                </a:effectLst>
              </a:rPr>
              <a:t>vente de Joseph :</a:t>
            </a:r>
          </a:p>
          <a:p>
            <a:pPr marL="2343150" lvl="4" indent="-514350" algn="l">
              <a:buFont typeface="Arial" pitchFamily="34" charset="0"/>
              <a:buChar char="•"/>
            </a:pPr>
            <a:r>
              <a:rPr lang="fr-FR" dirty="0" smtClean="0">
                <a:solidFill>
                  <a:schemeClr val="tx1"/>
                </a:solidFill>
                <a:effectLst>
                  <a:outerShdw blurRad="38100" dist="38100" dir="2700000" algn="tl">
                    <a:srgbClr val="000000">
                      <a:alpha val="43137"/>
                    </a:srgbClr>
                  </a:outerShdw>
                </a:effectLst>
              </a:rPr>
              <a:t>un </a:t>
            </a:r>
            <a:r>
              <a:rPr lang="fr-FR" dirty="0">
                <a:solidFill>
                  <a:schemeClr val="tx1"/>
                </a:solidFill>
                <a:effectLst>
                  <a:outerShdw blurRad="38100" dist="38100" dir="2700000" algn="tl">
                    <a:srgbClr val="000000">
                      <a:alpha val="43137"/>
                    </a:srgbClr>
                  </a:outerShdw>
                </a:effectLst>
              </a:rPr>
              <a:t>jour, Jacob l’a envoyé à leur rencontre, ils décident de s'en débarrasser. Ruben et Juda s’opposent cependant à son meurtre et Joseph est finalement vendu (en tant qu’esclave) à des </a:t>
            </a:r>
            <a:r>
              <a:rPr lang="fr-FR" dirty="0" err="1">
                <a:solidFill>
                  <a:schemeClr val="tx1"/>
                </a:solidFill>
                <a:effectLst>
                  <a:outerShdw blurRad="38100" dist="38100" dir="2700000" algn="tl">
                    <a:srgbClr val="000000">
                      <a:alpha val="43137"/>
                    </a:srgbClr>
                  </a:outerShdw>
                </a:effectLst>
              </a:rPr>
              <a:t>Madianites</a:t>
            </a:r>
            <a:r>
              <a:rPr lang="fr-FR" dirty="0">
                <a:solidFill>
                  <a:schemeClr val="tx1"/>
                </a:solidFill>
                <a:effectLst>
                  <a:outerShdw blurRad="38100" dist="38100" dir="2700000" algn="tl">
                    <a:srgbClr val="000000">
                      <a:alpha val="43137"/>
                    </a:srgbClr>
                  </a:outerShdw>
                </a:effectLst>
              </a:rPr>
              <a:t> (riches marchands ismaélites) qui l'emmènent en Égypte (</a:t>
            </a:r>
            <a:r>
              <a:rPr lang="fr-FR" dirty="0" err="1">
                <a:solidFill>
                  <a:schemeClr val="tx1"/>
                </a:solidFill>
                <a:effectLst>
                  <a:outerShdw blurRad="38100" dist="38100" dir="2700000" algn="tl">
                    <a:srgbClr val="000000">
                      <a:alpha val="43137"/>
                    </a:srgbClr>
                  </a:outerShdw>
                </a:effectLst>
              </a:rPr>
              <a:t>Gn</a:t>
            </a:r>
            <a:r>
              <a:rPr lang="fr-FR" dirty="0">
                <a:solidFill>
                  <a:schemeClr val="tx1"/>
                </a:solidFill>
                <a:effectLst>
                  <a:outerShdw blurRad="38100" dist="38100" dir="2700000" algn="tl">
                    <a:srgbClr val="000000">
                      <a:alpha val="43137"/>
                    </a:srgbClr>
                  </a:outerShdw>
                </a:effectLst>
              </a:rPr>
              <a:t> 37, 23-29).</a:t>
            </a:r>
          </a:p>
          <a:p>
            <a:pPr marL="2343150" lvl="4" indent="-514350" algn="l">
              <a:buFont typeface="Arial" pitchFamily="34" charset="0"/>
              <a:buChar char="•"/>
            </a:pPr>
            <a:endParaRPr lang="fr-FR" sz="3200" dirty="0">
              <a:solidFill>
                <a:schemeClr val="tx1"/>
              </a:solidFill>
            </a:endParaRPr>
          </a:p>
          <a:p>
            <a:pPr marL="2343150" lvl="4" indent="-514350" algn="l">
              <a:buFont typeface="Arial" pitchFamily="34" charset="0"/>
              <a:buChar char="•"/>
            </a:pPr>
            <a:endParaRPr lang="fr-FR" sz="3200" dirty="0">
              <a:solidFill>
                <a:schemeClr val="tx1"/>
              </a:solidFill>
            </a:endParaRPr>
          </a:p>
          <a:p>
            <a:pPr lvl="0" algn="l"/>
            <a:r>
              <a:rPr lang="fr-FR" sz="2800" dirty="0">
                <a:solidFill>
                  <a:schemeClr val="tx1"/>
                </a:solidFill>
              </a:rPr>
              <a:t> </a:t>
            </a:r>
            <a:endParaRPr lang="fr-FR" sz="3200" dirty="0">
              <a:solidFill>
                <a:schemeClr val="tx1"/>
              </a:solidFill>
            </a:endParaRP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5184576"/>
          </a:xfrm>
        </p:spPr>
        <p:txBody>
          <a:bodyPr>
            <a:normAutofit fontScale="92500" lnSpcReduction="20000"/>
          </a:bodyPr>
          <a:lstStyle/>
          <a:p>
            <a:pPr marL="571500" indent="-571500" algn="l">
              <a:buAutoNum type="romanUcPeriod"/>
            </a:pPr>
            <a:r>
              <a:rPr lang="fr-FR" sz="3500" b="1" dirty="0" smtClean="0">
                <a:solidFill>
                  <a:srgbClr val="FF0000"/>
                </a:solidFill>
              </a:rPr>
              <a:t>La foi d’Abraham (</a:t>
            </a:r>
            <a:r>
              <a:rPr lang="fr-FR" sz="3500" b="1" dirty="0" err="1" smtClean="0">
                <a:solidFill>
                  <a:srgbClr val="FF0000"/>
                </a:solidFill>
              </a:rPr>
              <a:t>Gn</a:t>
            </a:r>
            <a:r>
              <a:rPr lang="fr-FR" sz="3500" b="1" dirty="0" smtClean="0">
                <a:solidFill>
                  <a:srgbClr val="FF0000"/>
                </a:solidFill>
              </a:rPr>
              <a:t> 22) :</a:t>
            </a:r>
          </a:p>
          <a:p>
            <a:pPr algn="l"/>
            <a:r>
              <a:rPr lang="fr-FR" sz="3500" dirty="0">
                <a:solidFill>
                  <a:schemeClr val="tx1"/>
                </a:solidFill>
              </a:rPr>
              <a:t>Ismaël et </a:t>
            </a:r>
            <a:r>
              <a:rPr lang="fr-FR" sz="3500" dirty="0" err="1">
                <a:solidFill>
                  <a:schemeClr val="tx1"/>
                </a:solidFill>
              </a:rPr>
              <a:t>Hagar</a:t>
            </a:r>
            <a:r>
              <a:rPr lang="fr-FR" sz="3500" dirty="0">
                <a:solidFill>
                  <a:schemeClr val="tx1"/>
                </a:solidFill>
              </a:rPr>
              <a:t> sont partis dans le désert de </a:t>
            </a:r>
            <a:r>
              <a:rPr lang="fr-FR" sz="3500" dirty="0" err="1">
                <a:solidFill>
                  <a:schemeClr val="tx1"/>
                </a:solidFill>
              </a:rPr>
              <a:t>Beer</a:t>
            </a:r>
            <a:r>
              <a:rPr lang="fr-FR" sz="3500" dirty="0">
                <a:solidFill>
                  <a:schemeClr val="tx1"/>
                </a:solidFill>
              </a:rPr>
              <a:t>-</a:t>
            </a:r>
            <a:r>
              <a:rPr lang="fr-FR" sz="3500" dirty="0" err="1">
                <a:solidFill>
                  <a:schemeClr val="tx1"/>
                </a:solidFill>
              </a:rPr>
              <a:t>Scheva</a:t>
            </a:r>
            <a:r>
              <a:rPr lang="fr-FR" sz="3500" dirty="0">
                <a:solidFill>
                  <a:schemeClr val="tx1"/>
                </a:solidFill>
              </a:rPr>
              <a:t>. </a:t>
            </a:r>
            <a:r>
              <a:rPr lang="fr-FR" sz="3500" dirty="0" smtClean="0">
                <a:solidFill>
                  <a:schemeClr val="tx1"/>
                </a:solidFill>
              </a:rPr>
              <a:t>Abraham </a:t>
            </a:r>
            <a:r>
              <a:rPr lang="fr-FR" sz="3500" dirty="0">
                <a:solidFill>
                  <a:schemeClr val="tx1"/>
                </a:solidFill>
              </a:rPr>
              <a:t>vit désormais avec seulement </a:t>
            </a:r>
            <a:r>
              <a:rPr lang="fr-FR" sz="3500" dirty="0" smtClean="0">
                <a:solidFill>
                  <a:schemeClr val="tx1"/>
                </a:solidFill>
              </a:rPr>
              <a:t>Sarah, </a:t>
            </a:r>
            <a:r>
              <a:rPr lang="fr-FR" sz="3500" dirty="0">
                <a:solidFill>
                  <a:schemeClr val="tx1"/>
                </a:solidFill>
              </a:rPr>
              <a:t>sa femme, et Isaac leur fils. Dieu décide alors de mettre Abraham à l’épreuve :</a:t>
            </a:r>
          </a:p>
          <a:p>
            <a:pPr lvl="0" algn="l"/>
            <a:r>
              <a:rPr lang="fr-FR" b="1" dirty="0" smtClean="0">
                <a:solidFill>
                  <a:schemeClr val="tx1"/>
                </a:solidFill>
              </a:rPr>
              <a:t>	</a:t>
            </a:r>
            <a:r>
              <a:rPr lang="fr-FR" sz="3500" b="1" dirty="0" smtClean="0">
                <a:solidFill>
                  <a:srgbClr val="FF0000"/>
                </a:solidFill>
              </a:rPr>
              <a:t>1. Etapes</a:t>
            </a:r>
            <a:r>
              <a:rPr lang="fr-FR" sz="3500" b="1" dirty="0">
                <a:solidFill>
                  <a:srgbClr val="FF0000"/>
                </a:solidFill>
              </a:rPr>
              <a:t> :</a:t>
            </a:r>
            <a:endParaRPr lang="fr-FR" sz="3500" dirty="0">
              <a:solidFill>
                <a:srgbClr val="FF0000"/>
              </a:solidFill>
            </a:endParaRPr>
          </a:p>
          <a:p>
            <a:pPr marL="1885950" lvl="3" indent="-514350" algn="l">
              <a:buFont typeface="+mj-lt"/>
              <a:buAutoNum type="alphaLcParenR"/>
            </a:pPr>
            <a:r>
              <a:rPr lang="fr-FR" sz="3500" dirty="0" smtClean="0">
                <a:solidFill>
                  <a:schemeClr val="tx1"/>
                </a:solidFill>
              </a:rPr>
              <a:t>Dieu dit </a:t>
            </a:r>
            <a:r>
              <a:rPr lang="fr-FR" sz="3500" dirty="0">
                <a:solidFill>
                  <a:schemeClr val="tx1"/>
                </a:solidFill>
              </a:rPr>
              <a:t>à Abraham : </a:t>
            </a:r>
            <a:r>
              <a:rPr lang="fr-FR" sz="3500" i="1" dirty="0">
                <a:solidFill>
                  <a:schemeClr val="tx1"/>
                </a:solidFill>
              </a:rPr>
              <a:t>« Prends ton fils, ton unique, celui que tu aimes, Isaac. </a:t>
            </a:r>
            <a:r>
              <a:rPr lang="fr-FR" sz="3500" i="1" dirty="0" err="1">
                <a:solidFill>
                  <a:schemeClr val="tx1"/>
                </a:solidFill>
              </a:rPr>
              <a:t>Va-t'en</a:t>
            </a:r>
            <a:r>
              <a:rPr lang="fr-FR" sz="3500" i="1" dirty="0">
                <a:solidFill>
                  <a:schemeClr val="tx1"/>
                </a:solidFill>
              </a:rPr>
              <a:t> au pays de </a:t>
            </a:r>
            <a:r>
              <a:rPr lang="fr-FR" sz="3500" i="1" dirty="0" err="1">
                <a:solidFill>
                  <a:schemeClr val="tx1"/>
                </a:solidFill>
              </a:rPr>
              <a:t>Morija</a:t>
            </a:r>
            <a:r>
              <a:rPr lang="fr-FR" sz="3500" i="1" dirty="0">
                <a:solidFill>
                  <a:schemeClr val="tx1"/>
                </a:solidFill>
              </a:rPr>
              <a:t>, et là, offre-le en holocauste sur l'une des montagnes que Je te dirai » (</a:t>
            </a:r>
            <a:r>
              <a:rPr lang="fr-FR" sz="3500" i="1" dirty="0" err="1">
                <a:solidFill>
                  <a:schemeClr val="tx1"/>
                </a:solidFill>
              </a:rPr>
              <a:t>Gn</a:t>
            </a:r>
            <a:r>
              <a:rPr lang="fr-FR" sz="3500" i="1" dirty="0">
                <a:solidFill>
                  <a:schemeClr val="tx1"/>
                </a:solidFill>
              </a:rPr>
              <a:t> 22, 1-2</a:t>
            </a:r>
            <a:r>
              <a:rPr lang="fr-FR" sz="3500" i="1" dirty="0" smtClean="0">
                <a:solidFill>
                  <a:schemeClr val="tx1"/>
                </a:solidFill>
              </a:rPr>
              <a:t>),</a:t>
            </a:r>
            <a:endParaRPr lang="fr-FR" sz="3500" i="1" dirty="0">
              <a:solidFill>
                <a:schemeClr val="tx1"/>
              </a:solidFill>
            </a:endParaRPr>
          </a:p>
          <a:p>
            <a:pPr marL="1943100" lvl="3" indent="-571500" algn="l">
              <a:buFont typeface="+mj-lt"/>
              <a:buAutoNum type="alphaLcParenR"/>
            </a:pPr>
            <a:endParaRPr lang="fr-FR" sz="3200" dirty="0">
              <a:solidFill>
                <a:schemeClr val="tx1"/>
              </a:solidFill>
            </a:endParaRPr>
          </a:p>
          <a:p>
            <a:pPr marL="571500" indent="-571500" algn="l"/>
            <a:endParaRPr lang="fr-FR" b="1" dirty="0" smtClean="0">
              <a:solidFill>
                <a:srgbClr val="FF0000"/>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5112568"/>
          </a:xfrm>
        </p:spPr>
        <p:txBody>
          <a:bodyPr>
            <a:normAutofit fontScale="92500" lnSpcReduction="10000"/>
          </a:bodyPr>
          <a:lstStyle/>
          <a:p>
            <a:pPr marL="571500" indent="-571500" algn="l">
              <a:buAutoNum type="romanUcPeriod"/>
            </a:pPr>
            <a:r>
              <a:rPr lang="fr-FR" b="1" dirty="0" smtClean="0">
                <a:solidFill>
                  <a:srgbClr val="FF0000"/>
                </a:solidFill>
              </a:rPr>
              <a:t>La foi d’Abraham (</a:t>
            </a:r>
            <a:r>
              <a:rPr lang="fr-FR" b="1" dirty="0" err="1" smtClean="0">
                <a:solidFill>
                  <a:srgbClr val="FF0000"/>
                </a:solidFill>
              </a:rPr>
              <a:t>Gn</a:t>
            </a:r>
            <a:r>
              <a:rPr lang="fr-FR" b="1" dirty="0" smtClean="0">
                <a:solidFill>
                  <a:srgbClr val="FF0000"/>
                </a:solidFill>
              </a:rPr>
              <a:t> 22) :</a:t>
            </a:r>
          </a:p>
          <a:p>
            <a:pPr lvl="0" algn="l"/>
            <a:r>
              <a:rPr lang="fr-FR" b="1" dirty="0" smtClean="0">
                <a:solidFill>
                  <a:schemeClr val="tx1"/>
                </a:solidFill>
              </a:rPr>
              <a:t>	</a:t>
            </a:r>
            <a:r>
              <a:rPr lang="fr-FR" b="1" dirty="0" smtClean="0">
                <a:solidFill>
                  <a:srgbClr val="FF0000"/>
                </a:solidFill>
              </a:rPr>
              <a:t>1. Etapes :</a:t>
            </a:r>
            <a:endParaRPr lang="fr-FR" dirty="0" smtClean="0">
              <a:solidFill>
                <a:srgbClr val="FF0000"/>
              </a:solidFill>
            </a:endParaRPr>
          </a:p>
          <a:p>
            <a:pPr marL="1885950" lvl="3" indent="-514350" algn="l">
              <a:buFont typeface="+mj-lt"/>
              <a:buAutoNum type="alphaLcParenR"/>
            </a:pPr>
            <a:r>
              <a:rPr lang="fr-FR" sz="3200" dirty="0" smtClean="0">
                <a:solidFill>
                  <a:schemeClr val="tx1"/>
                </a:solidFill>
              </a:rPr>
              <a:t>Dieu …</a:t>
            </a:r>
          </a:p>
          <a:p>
            <a:pPr marL="1885950" lvl="3" indent="-514350" algn="l">
              <a:buFont typeface="+mj-lt"/>
              <a:buAutoNum type="alphaLcParenR"/>
            </a:pPr>
            <a:r>
              <a:rPr lang="fr-FR" sz="3200" dirty="0" smtClean="0">
                <a:solidFill>
                  <a:schemeClr val="tx1"/>
                </a:solidFill>
              </a:rPr>
              <a:t>arrivé à l’endroit au bout de quelques jours, Abraham allait exécuter l’ordre de l’Eternel (</a:t>
            </a:r>
            <a:r>
              <a:rPr lang="fr-FR" sz="3200" dirty="0" err="1" smtClean="0">
                <a:solidFill>
                  <a:schemeClr val="tx1"/>
                </a:solidFill>
              </a:rPr>
              <a:t>Gn</a:t>
            </a:r>
            <a:r>
              <a:rPr lang="fr-FR" sz="3200" dirty="0" smtClean="0">
                <a:solidFill>
                  <a:schemeClr val="tx1"/>
                </a:solidFill>
              </a:rPr>
              <a:t> 22, 9-10),</a:t>
            </a:r>
          </a:p>
          <a:p>
            <a:pPr marL="1885950" lvl="3" indent="-514350" algn="l">
              <a:buFont typeface="+mj-lt"/>
              <a:buAutoNum type="alphaLcParenR"/>
            </a:pPr>
            <a:r>
              <a:rPr lang="fr-FR" sz="3200" dirty="0" smtClean="0">
                <a:solidFill>
                  <a:schemeClr val="tx1"/>
                </a:solidFill>
              </a:rPr>
              <a:t>mais l’Eternel l’en a empêché (</a:t>
            </a:r>
            <a:r>
              <a:rPr lang="fr-FR" sz="3200" dirty="0" err="1" smtClean="0">
                <a:solidFill>
                  <a:schemeClr val="tx1"/>
                </a:solidFill>
              </a:rPr>
              <a:t>Gn</a:t>
            </a:r>
            <a:r>
              <a:rPr lang="fr-FR" sz="3200" dirty="0" smtClean="0">
                <a:solidFill>
                  <a:schemeClr val="tx1"/>
                </a:solidFill>
              </a:rPr>
              <a:t> 22, 11-14),</a:t>
            </a:r>
          </a:p>
          <a:p>
            <a:pPr lvl="0" algn="l"/>
            <a:r>
              <a:rPr lang="fr-FR" b="1" dirty="0" smtClean="0">
                <a:solidFill>
                  <a:srgbClr val="FF0000"/>
                </a:solidFill>
              </a:rPr>
              <a:t>	2. Conséquences</a:t>
            </a:r>
            <a:r>
              <a:rPr lang="fr-FR" b="1" dirty="0">
                <a:solidFill>
                  <a:srgbClr val="FF0000"/>
                </a:solidFill>
              </a:rPr>
              <a:t> de l’attitude d’Abraham :</a:t>
            </a:r>
            <a:endParaRPr lang="fr-FR" dirty="0">
              <a:solidFill>
                <a:srgbClr val="FF0000"/>
              </a:solidFill>
            </a:endParaRPr>
          </a:p>
          <a:p>
            <a:pPr marL="1885950" lvl="3" indent="-514350" algn="l">
              <a:buFont typeface="+mj-lt"/>
              <a:buAutoNum type="alphaLcParenR"/>
            </a:pPr>
            <a:r>
              <a:rPr lang="fr-FR" sz="3200" dirty="0">
                <a:solidFill>
                  <a:schemeClr val="tx1"/>
                </a:solidFill>
              </a:rPr>
              <a:t>attitude d’</a:t>
            </a:r>
            <a:r>
              <a:rPr lang="fr-FR" sz="3200" dirty="0" err="1">
                <a:solidFill>
                  <a:schemeClr val="tx1"/>
                </a:solidFill>
              </a:rPr>
              <a:t>obéïssance</a:t>
            </a:r>
            <a:r>
              <a:rPr lang="fr-FR" sz="3200" dirty="0">
                <a:solidFill>
                  <a:schemeClr val="tx1"/>
                </a:solidFill>
              </a:rPr>
              <a:t> sans limite (</a:t>
            </a:r>
            <a:r>
              <a:rPr lang="fr-FR" sz="3200" dirty="0" err="1">
                <a:solidFill>
                  <a:schemeClr val="tx1"/>
                </a:solidFill>
              </a:rPr>
              <a:t>Gn</a:t>
            </a:r>
            <a:r>
              <a:rPr lang="fr-FR" sz="3200" dirty="0">
                <a:solidFill>
                  <a:schemeClr val="tx1"/>
                </a:solidFill>
              </a:rPr>
              <a:t> 22, 16),</a:t>
            </a:r>
          </a:p>
          <a:p>
            <a:pPr marL="1885950" lvl="3" indent="-514350" algn="l">
              <a:buFont typeface="+mj-lt"/>
              <a:buAutoNum type="alphaLcParenR"/>
            </a:pPr>
            <a:r>
              <a:rPr lang="fr-FR" sz="3200" dirty="0">
                <a:solidFill>
                  <a:schemeClr val="tx1"/>
                </a:solidFill>
              </a:rPr>
              <a:t>bénédictions (</a:t>
            </a:r>
            <a:r>
              <a:rPr lang="fr-FR" sz="3200" dirty="0" err="1">
                <a:solidFill>
                  <a:schemeClr val="tx1"/>
                </a:solidFill>
              </a:rPr>
              <a:t>Gn</a:t>
            </a:r>
            <a:r>
              <a:rPr lang="fr-FR" sz="3200" dirty="0">
                <a:solidFill>
                  <a:schemeClr val="tx1"/>
                </a:solidFill>
              </a:rPr>
              <a:t> 22, 17-18).</a:t>
            </a:r>
          </a:p>
          <a:p>
            <a:pPr marL="571500" indent="-571500" algn="l"/>
            <a:endParaRPr lang="fr-FR" b="1" dirty="0" smtClean="0">
              <a:solidFill>
                <a:srgbClr val="FF0000"/>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5112568"/>
          </a:xfrm>
        </p:spPr>
        <p:txBody>
          <a:bodyPr>
            <a:normAutofit fontScale="85000" lnSpcReduction="20000"/>
          </a:bodyPr>
          <a:lstStyle/>
          <a:p>
            <a:pPr algn="l"/>
            <a:r>
              <a:rPr lang="fr-FR" b="1" dirty="0" smtClean="0">
                <a:solidFill>
                  <a:srgbClr val="FF0000"/>
                </a:solidFill>
              </a:rPr>
              <a:t>II. La fidélité de Dieu dans son Alliance :</a:t>
            </a:r>
          </a:p>
          <a:p>
            <a:pPr algn="l"/>
            <a:r>
              <a:rPr lang="fr-FR" dirty="0" smtClean="0">
                <a:solidFill>
                  <a:schemeClr val="tx1"/>
                </a:solidFill>
              </a:rPr>
              <a:t>      </a:t>
            </a:r>
            <a:r>
              <a:rPr lang="fr-FR" b="1" dirty="0" smtClean="0">
                <a:solidFill>
                  <a:srgbClr val="FF0000"/>
                </a:solidFill>
              </a:rPr>
              <a:t>A. Alliance :</a:t>
            </a:r>
          </a:p>
          <a:p>
            <a:pPr lvl="0" algn="l"/>
            <a:r>
              <a:rPr lang="fr-FR" b="1" dirty="0" smtClean="0">
                <a:solidFill>
                  <a:srgbClr val="FF0000"/>
                </a:solidFill>
              </a:rPr>
              <a:t>	1. Caractéristiques</a:t>
            </a:r>
            <a:r>
              <a:rPr lang="fr-FR" b="1" dirty="0">
                <a:solidFill>
                  <a:srgbClr val="FF0000"/>
                </a:solidFill>
              </a:rPr>
              <a:t> :</a:t>
            </a:r>
            <a:endParaRPr lang="fr-FR" dirty="0">
              <a:solidFill>
                <a:srgbClr val="FF0000"/>
              </a:solidFill>
            </a:endParaRPr>
          </a:p>
          <a:p>
            <a:pPr marL="1885950" lvl="3" indent="-514350" algn="l">
              <a:buFont typeface="+mj-lt"/>
              <a:buAutoNum type="alphaLcParenR"/>
            </a:pPr>
            <a:r>
              <a:rPr lang="fr-FR" sz="3200" dirty="0">
                <a:solidFill>
                  <a:schemeClr val="tx1"/>
                </a:solidFill>
              </a:rPr>
              <a:t>elle est conclue </a:t>
            </a:r>
            <a:r>
              <a:rPr lang="fr-FR" sz="3200" b="1" dirty="0">
                <a:solidFill>
                  <a:schemeClr val="tx1"/>
                </a:solidFill>
              </a:rPr>
              <a:t>à l'initiative de Dieu</a:t>
            </a:r>
            <a:r>
              <a:rPr lang="fr-FR" sz="3200" dirty="0">
                <a:solidFill>
                  <a:schemeClr val="tx1"/>
                </a:solidFill>
              </a:rPr>
              <a:t> (par exemple, </a:t>
            </a:r>
            <a:r>
              <a:rPr lang="fr-FR" sz="3200" i="1" dirty="0">
                <a:solidFill>
                  <a:schemeClr val="tx1"/>
                </a:solidFill>
              </a:rPr>
              <a:t>Ex. 6, 7a : « Je vous prendrai pour mon peuple, je serai votre Dieu »),</a:t>
            </a:r>
          </a:p>
          <a:p>
            <a:pPr marL="1885950" lvl="3" indent="-514350" algn="l">
              <a:buFont typeface="+mj-lt"/>
              <a:buAutoNum type="alphaLcParenR"/>
            </a:pPr>
            <a:r>
              <a:rPr lang="fr-FR" sz="3200" dirty="0">
                <a:solidFill>
                  <a:schemeClr val="tx1"/>
                </a:solidFill>
              </a:rPr>
              <a:t>elle engage l'homme à </a:t>
            </a:r>
            <a:r>
              <a:rPr lang="fr-FR" sz="3200" b="1" dirty="0">
                <a:solidFill>
                  <a:schemeClr val="tx1"/>
                </a:solidFill>
              </a:rPr>
              <a:t>respecter les commandements de Dieu</a:t>
            </a:r>
            <a:r>
              <a:rPr lang="fr-FR" sz="3200" dirty="0">
                <a:solidFill>
                  <a:schemeClr val="tx1"/>
                </a:solidFill>
              </a:rPr>
              <a:t> </a:t>
            </a:r>
            <a:r>
              <a:rPr lang="fr-FR" sz="3200" i="1" dirty="0">
                <a:solidFill>
                  <a:schemeClr val="tx1"/>
                </a:solidFill>
              </a:rPr>
              <a:t>(Jos. 24, 21-25 : Le peuple dit à Josué : Non, car nous servirons l'Eternel. Josué dit au peuple : Vous êtes témoins contre vous-mêmes que c'est vous qui avez choisi l'Eternel pour le servir. Ils répondirent : Nous en sommes témoins</a:t>
            </a:r>
            <a:r>
              <a:rPr lang="fr-FR" sz="3200" i="1" dirty="0" smtClean="0">
                <a:solidFill>
                  <a:schemeClr val="tx1"/>
                </a:solidFill>
              </a:rPr>
              <a:t>.</a:t>
            </a:r>
            <a:endParaRPr lang="fr-FR" sz="3200" b="1" i="1" dirty="0" smtClean="0">
              <a:solidFill>
                <a:schemeClr val="tx1"/>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5040560"/>
          </a:xfrm>
        </p:spPr>
        <p:txBody>
          <a:bodyPr>
            <a:normAutofit fontScale="77500" lnSpcReduction="20000"/>
          </a:bodyPr>
          <a:lstStyle/>
          <a:p>
            <a:pPr algn="l"/>
            <a:r>
              <a:rPr lang="fr-FR" b="1" dirty="0" smtClean="0">
                <a:solidFill>
                  <a:srgbClr val="FF0000"/>
                </a:solidFill>
              </a:rPr>
              <a:t>II. La fidélité de Dieu dans son Alliance :</a:t>
            </a:r>
          </a:p>
          <a:p>
            <a:pPr algn="l"/>
            <a:r>
              <a:rPr lang="fr-FR" dirty="0" smtClean="0">
                <a:solidFill>
                  <a:schemeClr val="tx1"/>
                </a:solidFill>
              </a:rPr>
              <a:t>      </a:t>
            </a:r>
            <a:r>
              <a:rPr lang="fr-FR" b="1" dirty="0" smtClean="0">
                <a:solidFill>
                  <a:srgbClr val="FF0000"/>
                </a:solidFill>
              </a:rPr>
              <a:t>A. Alliance :</a:t>
            </a:r>
          </a:p>
          <a:p>
            <a:pPr lvl="0" algn="l"/>
            <a:r>
              <a:rPr lang="fr-FR" b="1" dirty="0" smtClean="0">
                <a:solidFill>
                  <a:srgbClr val="FF0000"/>
                </a:solidFill>
              </a:rPr>
              <a:t>	1. Caractéristiques :</a:t>
            </a:r>
          </a:p>
          <a:p>
            <a:pPr marL="1885950" lvl="3" indent="-514350" algn="l">
              <a:buFont typeface="+mj-lt"/>
              <a:buAutoNum type="alphaLcParenR"/>
            </a:pPr>
            <a:r>
              <a:rPr lang="fr-FR" sz="3200" b="1" dirty="0" smtClean="0">
                <a:solidFill>
                  <a:schemeClr val="tx1"/>
                </a:solidFill>
              </a:rPr>
              <a:t>à </a:t>
            </a:r>
            <a:r>
              <a:rPr lang="fr-FR" sz="3200" b="1" dirty="0">
                <a:solidFill>
                  <a:schemeClr val="tx1"/>
                </a:solidFill>
              </a:rPr>
              <a:t>l'initiative de </a:t>
            </a:r>
            <a:r>
              <a:rPr lang="fr-FR" sz="3200" b="1" dirty="0" smtClean="0">
                <a:solidFill>
                  <a:schemeClr val="tx1"/>
                </a:solidFill>
              </a:rPr>
              <a:t>Dieu</a:t>
            </a:r>
            <a:r>
              <a:rPr lang="fr-FR" sz="3200" dirty="0" smtClean="0">
                <a:solidFill>
                  <a:schemeClr val="tx1"/>
                </a:solidFill>
              </a:rPr>
              <a:t>,</a:t>
            </a:r>
            <a:endParaRPr lang="fr-FR" sz="3200" dirty="0">
              <a:solidFill>
                <a:schemeClr val="tx1"/>
              </a:solidFill>
            </a:endParaRPr>
          </a:p>
          <a:p>
            <a:pPr marL="1885950" lvl="3" indent="-514350" algn="l">
              <a:buFont typeface="+mj-lt"/>
              <a:buAutoNum type="alphaLcParenR"/>
            </a:pPr>
            <a:r>
              <a:rPr lang="fr-FR" sz="3200" dirty="0" smtClean="0">
                <a:solidFill>
                  <a:schemeClr val="tx1"/>
                </a:solidFill>
              </a:rPr>
              <a:t>l'homme doit </a:t>
            </a:r>
            <a:r>
              <a:rPr lang="fr-FR" sz="3200" b="1" dirty="0">
                <a:solidFill>
                  <a:schemeClr val="tx1"/>
                </a:solidFill>
              </a:rPr>
              <a:t>respecter les commandements de Dieu</a:t>
            </a:r>
            <a:r>
              <a:rPr lang="fr-FR" sz="3200" dirty="0">
                <a:solidFill>
                  <a:schemeClr val="tx1"/>
                </a:solidFill>
              </a:rPr>
              <a:t> </a:t>
            </a:r>
            <a:r>
              <a:rPr lang="fr-FR" sz="3200" i="1" dirty="0">
                <a:solidFill>
                  <a:schemeClr val="tx1"/>
                </a:solidFill>
              </a:rPr>
              <a:t>(Jos. 24, 21-25 : </a:t>
            </a:r>
            <a:r>
              <a:rPr lang="fr-FR" sz="3200" i="1" dirty="0" smtClean="0">
                <a:solidFill>
                  <a:schemeClr val="tx1"/>
                </a:solidFill>
              </a:rPr>
              <a:t>… Otez </a:t>
            </a:r>
            <a:r>
              <a:rPr lang="fr-FR" sz="3200" i="1" dirty="0">
                <a:solidFill>
                  <a:schemeClr val="tx1"/>
                </a:solidFill>
              </a:rPr>
              <a:t>donc les dieux étrangers qui sont au milieu de vous, et tournez votre </a:t>
            </a:r>
            <a:r>
              <a:rPr lang="fr-FR" sz="3200" i="1" dirty="0" err="1">
                <a:solidFill>
                  <a:schemeClr val="tx1"/>
                </a:solidFill>
              </a:rPr>
              <a:t>coeur</a:t>
            </a:r>
            <a:r>
              <a:rPr lang="fr-FR" sz="3200" i="1" dirty="0">
                <a:solidFill>
                  <a:schemeClr val="tx1"/>
                </a:solidFill>
              </a:rPr>
              <a:t> vers l'Eternel, le Dieu d'Israël. Et le peuple dit à Josué : Nous servirons l'Eternel, notre Dieu, et nous obéirons à sa voix. Josué fit en ce jour une alliance avec le peuple, et lui donna des lois et des ordonnances, à Sichem),</a:t>
            </a:r>
          </a:p>
          <a:p>
            <a:pPr marL="1885950" lvl="3" indent="-514350" algn="l">
              <a:buFont typeface="+mj-lt"/>
              <a:buAutoNum type="alphaLcParenR"/>
            </a:pPr>
            <a:r>
              <a:rPr lang="fr-FR" sz="3200" dirty="0">
                <a:solidFill>
                  <a:schemeClr val="tx1"/>
                </a:solidFill>
              </a:rPr>
              <a:t>elle est </a:t>
            </a:r>
            <a:r>
              <a:rPr lang="fr-FR" sz="3200" b="1" dirty="0">
                <a:solidFill>
                  <a:schemeClr val="tx1"/>
                </a:solidFill>
              </a:rPr>
              <a:t>assortie de sanctions ou récompenses</a:t>
            </a:r>
            <a:r>
              <a:rPr lang="fr-FR" sz="3200" dirty="0">
                <a:solidFill>
                  <a:schemeClr val="tx1"/>
                </a:solidFill>
              </a:rPr>
              <a:t>, </a:t>
            </a:r>
            <a:r>
              <a:rPr lang="fr-FR" sz="3200" dirty="0" err="1">
                <a:solidFill>
                  <a:schemeClr val="tx1"/>
                </a:solidFill>
              </a:rPr>
              <a:t>rétributives</a:t>
            </a:r>
            <a:r>
              <a:rPr lang="fr-FR" sz="3200" dirty="0">
                <a:solidFill>
                  <a:schemeClr val="tx1"/>
                </a:solidFill>
              </a:rPr>
              <a:t> (couvre les récompenses durant sa vie) ou salutaires (le salut est la récompense après la mort),</a:t>
            </a:r>
          </a:p>
          <a:p>
            <a:pPr lvl="0" algn="l"/>
            <a:endParaRPr lang="fr-FR" dirty="0">
              <a:solidFill>
                <a:srgbClr val="FF0000"/>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6021288"/>
          </a:xfrm>
        </p:spPr>
        <p:txBody>
          <a:bodyPr>
            <a:noAutofit/>
          </a:bodyPr>
          <a:lstStyle/>
          <a:p>
            <a:pPr algn="l"/>
            <a:r>
              <a:rPr lang="fr-FR" b="1" dirty="0" smtClean="0">
                <a:solidFill>
                  <a:srgbClr val="FF0000"/>
                </a:solidFill>
              </a:rPr>
              <a:t>II. La fidélité de Dieu dans son Alliance :</a:t>
            </a:r>
          </a:p>
          <a:p>
            <a:pPr algn="l"/>
            <a:r>
              <a:rPr lang="fr-FR" dirty="0" smtClean="0">
                <a:solidFill>
                  <a:schemeClr val="tx1"/>
                </a:solidFill>
              </a:rPr>
              <a:t>      </a:t>
            </a:r>
            <a:r>
              <a:rPr lang="fr-FR" b="1" dirty="0" smtClean="0">
                <a:solidFill>
                  <a:srgbClr val="FF0000"/>
                </a:solidFill>
              </a:rPr>
              <a:t>A. Alliance :</a:t>
            </a:r>
          </a:p>
          <a:p>
            <a:pPr lvl="0" algn="l"/>
            <a:r>
              <a:rPr lang="fr-FR" b="1" dirty="0" smtClean="0">
                <a:solidFill>
                  <a:schemeClr val="tx1"/>
                </a:solidFill>
              </a:rPr>
              <a:t>	</a:t>
            </a:r>
            <a:r>
              <a:rPr lang="fr-FR" b="1" dirty="0" smtClean="0">
                <a:solidFill>
                  <a:srgbClr val="FF0000"/>
                </a:solidFill>
              </a:rPr>
              <a:t>2. </a:t>
            </a:r>
            <a:r>
              <a:rPr lang="fr-FR" b="1" dirty="0">
                <a:solidFill>
                  <a:srgbClr val="FF0000"/>
                </a:solidFill>
              </a:rPr>
              <a:t>C</a:t>
            </a:r>
            <a:r>
              <a:rPr lang="fr-FR" b="1" dirty="0" smtClean="0">
                <a:solidFill>
                  <a:srgbClr val="FF0000"/>
                </a:solidFill>
              </a:rPr>
              <a:t>atégories </a:t>
            </a:r>
            <a:r>
              <a:rPr lang="fr-FR" b="1" dirty="0">
                <a:solidFill>
                  <a:srgbClr val="FF0000"/>
                </a:solidFill>
              </a:rPr>
              <a:t>d’alliances :</a:t>
            </a:r>
            <a:r>
              <a:rPr lang="fr-FR" dirty="0">
                <a:solidFill>
                  <a:srgbClr val="FF0000"/>
                </a:solidFill>
              </a:rPr>
              <a:t> </a:t>
            </a:r>
            <a:r>
              <a:rPr lang="fr-FR" dirty="0" smtClean="0">
                <a:solidFill>
                  <a:schemeClr val="tx1"/>
                </a:solidFill>
              </a:rPr>
              <a:t>alliance </a:t>
            </a:r>
            <a:r>
              <a:rPr lang="fr-FR" dirty="0">
                <a:solidFill>
                  <a:schemeClr val="tx1"/>
                </a:solidFill>
              </a:rPr>
              <a:t>= accord entre 2 </a:t>
            </a:r>
            <a:r>
              <a:rPr lang="fr-FR" dirty="0" smtClean="0">
                <a:solidFill>
                  <a:schemeClr val="tx1"/>
                </a:solidFill>
              </a:rPr>
              <a:t>parties :</a:t>
            </a:r>
            <a:endParaRPr lang="fr-FR" dirty="0">
              <a:solidFill>
                <a:schemeClr val="tx1"/>
              </a:solidFill>
            </a:endParaRPr>
          </a:p>
          <a:p>
            <a:pPr marL="1885950" lvl="3" indent="-514350" algn="l">
              <a:buFont typeface="+mj-lt"/>
              <a:buAutoNum type="alphaLcParenR"/>
            </a:pPr>
            <a:r>
              <a:rPr lang="fr-FR" sz="3200" b="1" dirty="0">
                <a:solidFill>
                  <a:schemeClr val="tx1"/>
                </a:solidFill>
              </a:rPr>
              <a:t>alliances conditionnelles</a:t>
            </a:r>
            <a:r>
              <a:rPr lang="fr-FR" sz="3200" dirty="0">
                <a:solidFill>
                  <a:schemeClr val="tx1"/>
                </a:solidFill>
              </a:rPr>
              <a:t> : il y a </a:t>
            </a:r>
            <a:r>
              <a:rPr lang="fr-FR" sz="3200" b="1" dirty="0">
                <a:solidFill>
                  <a:schemeClr val="tx1"/>
                </a:solidFill>
              </a:rPr>
              <a:t>échange</a:t>
            </a:r>
            <a:r>
              <a:rPr lang="fr-FR" sz="3200" dirty="0">
                <a:solidFill>
                  <a:schemeClr val="tx1"/>
                </a:solidFill>
              </a:rPr>
              <a:t> </a:t>
            </a:r>
            <a:r>
              <a:rPr lang="fr-FR" sz="3200" dirty="0" smtClean="0">
                <a:solidFill>
                  <a:schemeClr val="tx1"/>
                </a:solidFill>
              </a:rPr>
              <a:t>:</a:t>
            </a:r>
          </a:p>
          <a:p>
            <a:pPr marL="2343150" lvl="4" indent="-514350" algn="l">
              <a:buFont typeface="Arial" pitchFamily="34" charset="0"/>
              <a:buChar char="•"/>
            </a:pPr>
            <a:r>
              <a:rPr lang="fr-FR" sz="3200" dirty="0" smtClean="0">
                <a:solidFill>
                  <a:schemeClr val="tx1"/>
                </a:solidFill>
              </a:rPr>
              <a:t>explications</a:t>
            </a:r>
            <a:r>
              <a:rPr lang="fr-FR" sz="3200" dirty="0">
                <a:solidFill>
                  <a:schemeClr val="tx1"/>
                </a:solidFill>
              </a:rPr>
              <a:t> : une partie convient de faire quelque chose et l'autre partie convient de faire quelque chose d'autre en </a:t>
            </a:r>
            <a:r>
              <a:rPr lang="fr-FR" sz="3200" dirty="0" smtClean="0">
                <a:solidFill>
                  <a:schemeClr val="tx1"/>
                </a:solidFill>
              </a:rPr>
              <a:t>échange,</a:t>
            </a: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5184576"/>
          </a:xfrm>
        </p:spPr>
        <p:txBody>
          <a:bodyPr>
            <a:normAutofit fontScale="85000" lnSpcReduction="10000"/>
          </a:bodyPr>
          <a:lstStyle/>
          <a:p>
            <a:pPr algn="l"/>
            <a:r>
              <a:rPr lang="fr-FR" b="1" dirty="0" smtClean="0">
                <a:solidFill>
                  <a:srgbClr val="FF0000"/>
                </a:solidFill>
              </a:rPr>
              <a:t>II. La fidélité de Dieu dans son Alliance :</a:t>
            </a:r>
          </a:p>
          <a:p>
            <a:pPr algn="l"/>
            <a:r>
              <a:rPr lang="fr-FR" dirty="0" smtClean="0">
                <a:solidFill>
                  <a:schemeClr val="tx1"/>
                </a:solidFill>
              </a:rPr>
              <a:t>      </a:t>
            </a:r>
            <a:r>
              <a:rPr lang="fr-FR" b="1" dirty="0" smtClean="0">
                <a:solidFill>
                  <a:srgbClr val="FF0000"/>
                </a:solidFill>
              </a:rPr>
              <a:t>A. Alliance :</a:t>
            </a:r>
          </a:p>
          <a:p>
            <a:pPr lvl="0" algn="l"/>
            <a:r>
              <a:rPr lang="fr-FR" b="1" dirty="0" smtClean="0">
                <a:solidFill>
                  <a:schemeClr val="tx1"/>
                </a:solidFill>
              </a:rPr>
              <a:t>	</a:t>
            </a:r>
            <a:r>
              <a:rPr lang="fr-FR" b="1" dirty="0" smtClean="0">
                <a:solidFill>
                  <a:srgbClr val="FF0000"/>
                </a:solidFill>
              </a:rPr>
              <a:t>2. Catégories d’alliances :</a:t>
            </a:r>
            <a:endParaRPr lang="fr-FR" dirty="0" smtClean="0">
              <a:solidFill>
                <a:schemeClr val="tx1"/>
              </a:solidFill>
            </a:endParaRPr>
          </a:p>
          <a:p>
            <a:pPr marL="1885950" lvl="3" indent="-514350" algn="l">
              <a:buFont typeface="+mj-lt"/>
              <a:buAutoNum type="alphaLcParenR"/>
            </a:pPr>
            <a:r>
              <a:rPr lang="fr-FR" sz="3200" b="1" dirty="0" smtClean="0">
                <a:solidFill>
                  <a:schemeClr val="tx1"/>
                </a:solidFill>
              </a:rPr>
              <a:t>alliances conditionnelles</a:t>
            </a:r>
            <a:r>
              <a:rPr lang="fr-FR" sz="3200" dirty="0" smtClean="0">
                <a:solidFill>
                  <a:schemeClr val="tx1"/>
                </a:solidFill>
              </a:rPr>
              <a:t> : il y a </a:t>
            </a:r>
            <a:r>
              <a:rPr lang="fr-FR" sz="3200" b="1" dirty="0" smtClean="0">
                <a:solidFill>
                  <a:schemeClr val="tx1"/>
                </a:solidFill>
              </a:rPr>
              <a:t>échange</a:t>
            </a:r>
            <a:r>
              <a:rPr lang="fr-FR" sz="3200" dirty="0" smtClean="0">
                <a:solidFill>
                  <a:schemeClr val="tx1"/>
                </a:solidFill>
              </a:rPr>
              <a:t> :</a:t>
            </a:r>
          </a:p>
          <a:p>
            <a:pPr marL="2343150" lvl="4" indent="-514350" algn="l">
              <a:buFont typeface="Arial" pitchFamily="34" charset="0"/>
              <a:buChar char="•"/>
            </a:pPr>
            <a:r>
              <a:rPr lang="fr-FR" sz="3200" dirty="0" smtClean="0">
                <a:solidFill>
                  <a:schemeClr val="tx1"/>
                </a:solidFill>
              </a:rPr>
              <a:t>exemple : ces alliances sont conditionnelles sur l'autre partie à convenir d’accomplir leurs responsabilités exigées. Si la partie impliquée consent aux termes et tourne ensuite son dos contre Dieu, les termes de l'alliance ont été violés, ce qui dégage Dieu de ses Promesses (cf. </a:t>
            </a:r>
            <a:r>
              <a:rPr lang="fr-FR" sz="3200" dirty="0" err="1" smtClean="0">
                <a:solidFill>
                  <a:schemeClr val="tx1"/>
                </a:solidFill>
              </a:rPr>
              <a:t>Deut</a:t>
            </a:r>
            <a:r>
              <a:rPr lang="fr-FR" sz="3200" dirty="0" smtClean="0">
                <a:solidFill>
                  <a:schemeClr val="tx1"/>
                </a:solidFill>
              </a:rPr>
              <a:t>. 28),</a:t>
            </a:r>
          </a:p>
          <a:p>
            <a:pPr marL="1885950" lvl="3" indent="-514350" algn="l">
              <a:buFont typeface="+mj-lt"/>
              <a:buAutoNum type="alphaLcParenR"/>
            </a:pPr>
            <a:r>
              <a:rPr lang="fr-FR" sz="3200" b="1" dirty="0" smtClean="0">
                <a:solidFill>
                  <a:schemeClr val="tx1"/>
                </a:solidFill>
              </a:rPr>
              <a:t>alliance inconditionnelle = sans conditions</a:t>
            </a:r>
            <a:r>
              <a:rPr lang="fr-FR" sz="3200" dirty="0">
                <a:solidFill>
                  <a:schemeClr val="tx1"/>
                </a:solidFill>
              </a:rPr>
              <a:t>,</a:t>
            </a:r>
            <a:endParaRPr lang="fr-FR" sz="3200" b="1" dirty="0" smtClean="0">
              <a:solidFill>
                <a:schemeClr val="tx1"/>
              </a:solidFill>
            </a:endParaRPr>
          </a:p>
          <a:p>
            <a:pPr marL="571500" indent="-571500" algn="l"/>
            <a:endParaRPr lang="fr-FR" b="1" dirty="0" smtClean="0">
              <a:solidFill>
                <a:srgbClr val="FF0000"/>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
            <a:ext cx="9144000" cy="836712"/>
          </a:xfrm>
        </p:spPr>
        <p:txBody>
          <a:bodyPr/>
          <a:lstStyle/>
          <a:p>
            <a:r>
              <a:rPr lang="fr-FR" b="1" dirty="0" smtClean="0">
                <a:solidFill>
                  <a:srgbClr val="FF0000"/>
                </a:solidFill>
              </a:rPr>
              <a:t>GENESE 12 – 50 (suite)</a:t>
            </a:r>
            <a:endParaRPr lang="fr-FR" b="1" dirty="0">
              <a:solidFill>
                <a:srgbClr val="FF0000"/>
              </a:solidFill>
            </a:endParaRPr>
          </a:p>
        </p:txBody>
      </p:sp>
      <p:sp>
        <p:nvSpPr>
          <p:cNvPr id="3" name="Sous-titre 2"/>
          <p:cNvSpPr>
            <a:spLocks noGrp="1"/>
          </p:cNvSpPr>
          <p:nvPr>
            <p:ph type="subTitle" idx="1"/>
          </p:nvPr>
        </p:nvSpPr>
        <p:spPr>
          <a:xfrm>
            <a:off x="0" y="836712"/>
            <a:ext cx="9144000" cy="5184576"/>
          </a:xfrm>
        </p:spPr>
        <p:txBody>
          <a:bodyPr>
            <a:normAutofit lnSpcReduction="10000"/>
          </a:bodyPr>
          <a:lstStyle/>
          <a:p>
            <a:pPr algn="l"/>
            <a:r>
              <a:rPr lang="fr-FR" b="1" dirty="0" smtClean="0">
                <a:solidFill>
                  <a:srgbClr val="FF0000"/>
                </a:solidFill>
              </a:rPr>
              <a:t>II. La fidélité de Dieu dans son Alliance :</a:t>
            </a:r>
          </a:p>
          <a:p>
            <a:pPr algn="l"/>
            <a:r>
              <a:rPr lang="fr-FR" dirty="0" smtClean="0">
                <a:solidFill>
                  <a:schemeClr val="tx1"/>
                </a:solidFill>
              </a:rPr>
              <a:t>      </a:t>
            </a:r>
            <a:r>
              <a:rPr lang="fr-FR" b="1" dirty="0" smtClean="0">
                <a:solidFill>
                  <a:srgbClr val="FF0000"/>
                </a:solidFill>
              </a:rPr>
              <a:t>A. Alliance :</a:t>
            </a:r>
          </a:p>
          <a:p>
            <a:pPr lvl="0" algn="l"/>
            <a:r>
              <a:rPr lang="fr-FR" b="1" dirty="0" smtClean="0">
                <a:solidFill>
                  <a:schemeClr val="tx1"/>
                </a:solidFill>
              </a:rPr>
              <a:t>	</a:t>
            </a:r>
            <a:r>
              <a:rPr lang="fr-FR" b="1" dirty="0" smtClean="0">
                <a:solidFill>
                  <a:srgbClr val="FF0000"/>
                </a:solidFill>
              </a:rPr>
              <a:t>2. Catégories d’alliances :</a:t>
            </a:r>
            <a:endParaRPr lang="fr-FR" dirty="0" smtClean="0">
              <a:solidFill>
                <a:schemeClr val="tx1"/>
              </a:solidFill>
            </a:endParaRPr>
          </a:p>
          <a:p>
            <a:pPr marL="1885950" lvl="3" indent="-514350" algn="l">
              <a:buFont typeface="+mj-lt"/>
              <a:buAutoNum type="alphaLcParenR"/>
            </a:pPr>
            <a:r>
              <a:rPr lang="fr-FR" sz="3200" b="1" dirty="0" smtClean="0">
                <a:solidFill>
                  <a:schemeClr val="tx1"/>
                </a:solidFill>
              </a:rPr>
              <a:t>alliances conditionnelles</a:t>
            </a:r>
            <a:r>
              <a:rPr lang="fr-FR" sz="3200" dirty="0" smtClean="0">
                <a:solidFill>
                  <a:schemeClr val="tx1"/>
                </a:solidFill>
              </a:rPr>
              <a:t> : il y a </a:t>
            </a:r>
            <a:r>
              <a:rPr lang="fr-FR" sz="3200" b="1" dirty="0" smtClean="0">
                <a:solidFill>
                  <a:schemeClr val="tx1"/>
                </a:solidFill>
              </a:rPr>
              <a:t>échange</a:t>
            </a:r>
            <a:r>
              <a:rPr lang="fr-FR" sz="3200" dirty="0" smtClean="0">
                <a:solidFill>
                  <a:schemeClr val="tx1"/>
                </a:solidFill>
              </a:rPr>
              <a:t> :</a:t>
            </a:r>
          </a:p>
          <a:p>
            <a:pPr marL="1885950" lvl="3" indent="-514350" algn="l">
              <a:buFont typeface="+mj-lt"/>
              <a:buAutoNum type="alphaLcParenR"/>
            </a:pPr>
            <a:r>
              <a:rPr lang="fr-FR" sz="3200" b="1" dirty="0" smtClean="0">
                <a:solidFill>
                  <a:schemeClr val="tx1"/>
                </a:solidFill>
              </a:rPr>
              <a:t>alliance inconditionnelle = sans conditions</a:t>
            </a:r>
            <a:r>
              <a:rPr lang="fr-FR" sz="3200" dirty="0" smtClean="0">
                <a:solidFill>
                  <a:schemeClr val="tx1"/>
                </a:solidFill>
              </a:rPr>
              <a:t>,</a:t>
            </a:r>
          </a:p>
          <a:p>
            <a:pPr marL="1885950" lvl="3" indent="-514350" algn="l">
              <a:buFont typeface="+mj-lt"/>
              <a:buAutoNum type="alphaLcParenR"/>
            </a:pPr>
            <a:r>
              <a:rPr lang="fr-FR" sz="3200" dirty="0" smtClean="0">
                <a:solidFill>
                  <a:schemeClr val="tx1"/>
                </a:solidFill>
              </a:rPr>
              <a:t>dans </a:t>
            </a:r>
            <a:r>
              <a:rPr lang="fr-FR" sz="3200" dirty="0">
                <a:solidFill>
                  <a:schemeClr val="tx1"/>
                </a:solidFill>
              </a:rPr>
              <a:t>le cas d'Abraham, Dieu a commencé par des promesses conditionnelles et les a ensuite étendues davantage avec des promesses inconditionnelles. </a:t>
            </a:r>
            <a:endParaRPr lang="fr-FR" sz="3200" b="1" dirty="0" smtClean="0">
              <a:solidFill>
                <a:schemeClr val="tx1"/>
              </a:solidFill>
            </a:endParaRPr>
          </a:p>
          <a:p>
            <a:pPr marL="571500" indent="-571500" algn="l"/>
            <a:endParaRPr lang="fr-FR" b="1" dirty="0" smtClean="0">
              <a:solidFill>
                <a:srgbClr val="FF0000"/>
              </a:solidFill>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499" y="6105525"/>
            <a:ext cx="7239000" cy="752475"/>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262</TotalTime>
  <Words>667</Words>
  <Application>Microsoft Macintosh PowerPoint</Application>
  <PresentationFormat>Présentation à l'écran (4:3)</PresentationFormat>
  <Paragraphs>230</Paragraphs>
  <Slides>29</Slides>
  <Notes>8</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29</vt:i4>
      </vt:variant>
    </vt:vector>
  </HeadingPairs>
  <TitlesOfParts>
    <vt:vector size="33" baseType="lpstr">
      <vt:lpstr>Calibri</vt:lpstr>
      <vt:lpstr>Wingdings</vt:lpstr>
      <vt:lpstr>Arial</vt:lpstr>
      <vt:lpstr>Thème Office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lpstr>GENESE 12 – 50 (suite)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FPMA ANNEMASSE</dc:creator>
  <cp:lastModifiedBy>Utilisateur de Microsoft Office</cp:lastModifiedBy>
  <cp:revision>32</cp:revision>
  <dcterms:created xsi:type="dcterms:W3CDTF">2018-02-06T17:52:53Z</dcterms:created>
  <dcterms:modified xsi:type="dcterms:W3CDTF">2018-02-07T10:38:44Z</dcterms:modified>
</cp:coreProperties>
</file>